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28"/>
  </p:notesMasterIdLst>
  <p:handoutMasterIdLst>
    <p:handoutMasterId r:id="rId29"/>
  </p:handoutMasterIdLst>
  <p:sldIdLst>
    <p:sldId id="256" r:id="rId2"/>
    <p:sldId id="259" r:id="rId3"/>
    <p:sldId id="258" r:id="rId4"/>
    <p:sldId id="347" r:id="rId5"/>
    <p:sldId id="348" r:id="rId6"/>
    <p:sldId id="350" r:id="rId7"/>
    <p:sldId id="349" r:id="rId8"/>
    <p:sldId id="279" r:id="rId9"/>
    <p:sldId id="278" r:id="rId10"/>
    <p:sldId id="280" r:id="rId11"/>
    <p:sldId id="334" r:id="rId12"/>
    <p:sldId id="331" r:id="rId13"/>
    <p:sldId id="332" r:id="rId14"/>
    <p:sldId id="257" r:id="rId15"/>
    <p:sldId id="335" r:id="rId16"/>
    <p:sldId id="340" r:id="rId17"/>
    <p:sldId id="337" r:id="rId18"/>
    <p:sldId id="338" r:id="rId19"/>
    <p:sldId id="339" r:id="rId20"/>
    <p:sldId id="341" r:id="rId21"/>
    <p:sldId id="344" r:id="rId22"/>
    <p:sldId id="342" r:id="rId23"/>
    <p:sldId id="343" r:id="rId24"/>
    <p:sldId id="336" r:id="rId25"/>
    <p:sldId id="325" r:id="rId26"/>
    <p:sldId id="34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73" autoAdjust="0"/>
  </p:normalViewPr>
  <p:slideViewPr>
    <p:cSldViewPr>
      <p:cViewPr>
        <p:scale>
          <a:sx n="70" d="100"/>
          <a:sy n="70" d="100"/>
        </p:scale>
        <p:origin x="-1008" y="-2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FBB546-6BA6-4881-A5B8-D06270B9ADE2}" type="datetimeFigureOut">
              <a:rPr lang="en-US" smtClean="0"/>
              <a:t>4/6/2011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547023-7317-45C2-8548-A8FFC913A2A3}"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CEDF25-90B1-4C30-A95B-E84576572207}" type="datetimeFigureOut">
              <a:rPr lang="en-US" smtClean="0"/>
              <a:pPr/>
              <a:t>4/5/2011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2DC87C-64E0-49D5-A2FA-1C847F97167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21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22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smtClean="0">
                <a:solidFill>
                  <a:schemeClr val="tx1"/>
                </a:solidFill>
                <a:latin typeface="+mn-lt"/>
                <a:ea typeface="+mn-ea"/>
                <a:cs typeface="+mn-cs"/>
              </a:rPr>
              <a:t>2 items could be used in the case where time to complete the course evaluation is an issue, since the satisfaction scale would yield dependable scores even</a:t>
            </a:r>
          </a:p>
          <a:p>
            <a:r>
              <a:rPr lang="en-IN" sz="1200" kern="1200" baseline="0" dirty="0" smtClean="0">
                <a:solidFill>
                  <a:schemeClr val="tx1"/>
                </a:solidFill>
                <a:latin typeface="+mn-lt"/>
                <a:ea typeface="+mn-ea"/>
                <a:cs typeface="+mn-cs"/>
              </a:rPr>
              <a:t>with 2 items.</a:t>
            </a:r>
          </a:p>
          <a:p>
            <a:endParaRPr lang="en-IN" sz="1200" kern="1200" baseline="0" dirty="0" smtClean="0">
              <a:solidFill>
                <a:schemeClr val="tx1"/>
              </a:solidFill>
              <a:latin typeface="+mn-lt"/>
              <a:ea typeface="+mn-ea"/>
              <a:cs typeface="+mn-cs"/>
            </a:endParaRPr>
          </a:p>
          <a:p>
            <a:r>
              <a:rPr lang="en-IN" sz="1200" kern="1200" baseline="0" dirty="0" smtClean="0">
                <a:solidFill>
                  <a:schemeClr val="tx1"/>
                </a:solidFill>
                <a:latin typeface="+mn-lt"/>
                <a:ea typeface="+mn-ea"/>
                <a:cs typeface="+mn-cs"/>
              </a:rPr>
              <a:t>Included 3 items for wider coverage of the construct. </a:t>
            </a:r>
            <a:endParaRPr lang="en-AU"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universe comprises of all conditions that are acceptable for the measurement. Conditions that are similar are grouped to form a </a:t>
            </a:r>
            <a:r>
              <a:rPr lang="en-US" sz="1200" i="1" kern="1200" dirty="0" smtClean="0">
                <a:solidFill>
                  <a:schemeClr val="tx1"/>
                </a:solidFill>
                <a:latin typeface="+mn-lt"/>
                <a:ea typeface="+mn-ea"/>
                <a:cs typeface="+mn-cs"/>
              </a:rPr>
              <a:t>facet</a:t>
            </a:r>
            <a:r>
              <a:rPr lang="en-US"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Low within class agreement.</a:t>
            </a:r>
          </a:p>
          <a:p>
            <a:endParaRPr lang="en-US" dirty="0" smtClean="0"/>
          </a:p>
          <a:p>
            <a:r>
              <a:rPr lang="en-AU" sz="1200" kern="1200" baseline="0" dirty="0" smtClean="0">
                <a:solidFill>
                  <a:schemeClr val="tx1"/>
                </a:solidFill>
                <a:latin typeface="+mn-lt"/>
                <a:ea typeface="+mn-ea"/>
                <a:cs typeface="+mn-cs"/>
              </a:rPr>
              <a:t>Many students take </a:t>
            </a:r>
            <a:r>
              <a:rPr lang="en-IN" sz="1200" i="1" kern="1200" baseline="0" dirty="0" smtClean="0">
                <a:solidFill>
                  <a:schemeClr val="tx1"/>
                </a:solidFill>
                <a:latin typeface="+mn-lt"/>
                <a:ea typeface="+mn-ea"/>
                <a:cs typeface="+mn-cs"/>
              </a:rPr>
              <a:t>required courses outside their major that they may not foresee to be directly relevant to </a:t>
            </a:r>
            <a:r>
              <a:rPr lang="en-IN" sz="1200" kern="1200" baseline="0" dirty="0" smtClean="0">
                <a:solidFill>
                  <a:schemeClr val="tx1"/>
                </a:solidFill>
                <a:latin typeface="+mn-lt"/>
                <a:ea typeface="+mn-ea"/>
                <a:cs typeface="+mn-cs"/>
              </a:rPr>
              <a:t>their professional. Therefore, evaluating a class solely based on authenticity of assignments to each enrolled student‘s field is perhaps unfair.</a:t>
            </a:r>
            <a:endParaRPr lang="en-AU"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15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16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smtClean="0">
                <a:solidFill>
                  <a:schemeClr val="tx1"/>
                </a:solidFill>
                <a:latin typeface="+mn-lt"/>
                <a:ea typeface="+mn-ea"/>
                <a:cs typeface="+mn-cs"/>
              </a:rPr>
              <a:t>For item 37, within-class agreement was low in classes 8 and 12, and close to acceptable levels in classes 4 and 5. A plausible explanation for this observation is that feedback and coaching do not necessarily mean the same thing. Webster defines coaching as ‗to instruct, direct, or prompt as a coach‘, which is different from feedback. Therefore, it may be that students were confused with the double stem in the item.</a:t>
            </a:r>
          </a:p>
          <a:p>
            <a:endParaRPr lang="en-IN" sz="1200" kern="1200" baseline="0" dirty="0" smtClean="0">
              <a:solidFill>
                <a:schemeClr val="tx1"/>
              </a:solidFill>
              <a:latin typeface="+mn-lt"/>
              <a:ea typeface="+mn-ea"/>
              <a:cs typeface="+mn-cs"/>
            </a:endParaRPr>
          </a:p>
          <a:p>
            <a:r>
              <a:rPr lang="en-IN" sz="1200" kern="1200" baseline="0" dirty="0" smtClean="0">
                <a:solidFill>
                  <a:schemeClr val="tx1"/>
                </a:solidFill>
                <a:latin typeface="+mn-lt"/>
                <a:ea typeface="+mn-ea"/>
                <a:cs typeface="+mn-cs"/>
              </a:rPr>
              <a:t>Low within-class agreement on this item may also be related to student differences. Probably the use of the term ‗personal‘ was problematic. It is plausible that some students probably did not consider written feedback on assignments or tasks to be personal, or for some students only feedback given during a conversation with a professor was personal. Moreover, some students may have asked for a lot of feedback and some may have asked for less. </a:t>
            </a:r>
          </a:p>
          <a:p>
            <a:endParaRPr lang="en-IN" sz="1200" kern="1200" baseline="0" dirty="0" smtClean="0">
              <a:solidFill>
                <a:schemeClr val="tx1"/>
              </a:solidFill>
              <a:latin typeface="+mn-lt"/>
              <a:ea typeface="+mn-ea"/>
              <a:cs typeface="+mn-cs"/>
            </a:endParaRPr>
          </a:p>
          <a:p>
            <a:r>
              <a:rPr lang="en-IN" sz="1200" kern="1200" baseline="0" dirty="0" smtClean="0">
                <a:solidFill>
                  <a:schemeClr val="tx1"/>
                </a:solidFill>
                <a:latin typeface="+mn-lt"/>
                <a:ea typeface="+mn-ea"/>
                <a:cs typeface="+mn-cs"/>
              </a:rPr>
              <a:t>Considering these potential reasons for students plausibly attaching different meanings to item 37, it is recommended that this item be changed to:</a:t>
            </a:r>
          </a:p>
          <a:p>
            <a:r>
              <a:rPr lang="en-IN" sz="1200" kern="1200" baseline="0" dirty="0" smtClean="0">
                <a:solidFill>
                  <a:schemeClr val="tx1"/>
                </a:solidFill>
                <a:latin typeface="+mn-lt"/>
                <a:ea typeface="+mn-ea"/>
                <a:cs typeface="+mn-cs"/>
              </a:rPr>
              <a:t>My instructor gave me feedback on what I was trying to learn.</a:t>
            </a:r>
            <a:endParaRPr lang="en-AU"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18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smtClean="0">
                <a:solidFill>
                  <a:schemeClr val="tx1"/>
                </a:solidFill>
                <a:latin typeface="+mn-lt"/>
                <a:ea typeface="+mn-ea"/>
                <a:cs typeface="+mn-cs"/>
              </a:rPr>
              <a:t>Although the dependability of class mean scores on the integration scale was high (ϕ = 0.828 with 3 items and 15 students), low within-class agreement on item 39 was observed which should not be overlooked since it means that the students within a class did not agree with each other on this instructor-level variable. The wording of item 39 (I do not expect to apply what I learned in this course to my chosen profession or field of work) is problematic because of</a:t>
            </a:r>
          </a:p>
          <a:p>
            <a:r>
              <a:rPr lang="en-IN" sz="1200" kern="1200" baseline="0" dirty="0" smtClean="0">
                <a:solidFill>
                  <a:schemeClr val="tx1"/>
                </a:solidFill>
                <a:latin typeface="+mn-lt"/>
                <a:ea typeface="+mn-ea"/>
                <a:cs typeface="+mn-cs"/>
              </a:rPr>
              <a:t>possible confounding between relevance to a student‘s professional goals and instructor selection of tasks. Therefore, it is recommended that item 39 be excluded from this scale. Five items on the integration scale were included in this study. After excluding item 39, it is recommended to</a:t>
            </a:r>
          </a:p>
          <a:p>
            <a:r>
              <a:rPr lang="en-IN" sz="1200" kern="1200" baseline="0" dirty="0" smtClean="0">
                <a:solidFill>
                  <a:schemeClr val="tx1"/>
                </a:solidFill>
                <a:latin typeface="+mn-lt"/>
                <a:ea typeface="+mn-ea"/>
                <a:cs typeface="+mn-cs"/>
              </a:rPr>
              <a:t>use any 3 of the remaining 4 items.</a:t>
            </a:r>
            <a:endParaRPr lang="en-AU"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19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kern="1200" baseline="0" dirty="0" smtClean="0">
                <a:solidFill>
                  <a:schemeClr val="tx1"/>
                </a:solidFill>
                <a:latin typeface="+mn-lt"/>
                <a:ea typeface="+mn-ea"/>
                <a:cs typeface="+mn-cs"/>
              </a:rPr>
              <a:t>The dependability of the ALT scale score for a student was investigated using a one-facet design [(s:c) × </a:t>
            </a:r>
            <a:r>
              <a:rPr lang="en-IN" sz="1200" kern="1200" baseline="0" dirty="0" err="1" smtClean="0">
                <a:solidFill>
                  <a:schemeClr val="tx1"/>
                </a:solidFill>
                <a:latin typeface="+mn-lt"/>
                <a:ea typeface="+mn-ea"/>
                <a:cs typeface="+mn-cs"/>
              </a:rPr>
              <a:t>i</a:t>
            </a:r>
            <a:r>
              <a:rPr lang="en-IN" sz="1200" kern="1200" baseline="0" dirty="0" smtClean="0">
                <a:solidFill>
                  <a:schemeClr val="tx1"/>
                </a:solidFill>
                <a:latin typeface="+mn-lt"/>
                <a:ea typeface="+mn-ea"/>
                <a:cs typeface="+mn-cs"/>
              </a:rPr>
              <a:t>] with students nested within classes and items crossed with both students and classes. The object of measurement was students nested within classes. Therefore, the variability due to students and due to classes both contributed to the variability due to the object of </a:t>
            </a:r>
            <a:r>
              <a:rPr lang="en-AU" sz="1200" kern="1200" baseline="0" dirty="0" smtClean="0">
                <a:solidFill>
                  <a:schemeClr val="tx1"/>
                </a:solidFill>
                <a:latin typeface="+mn-lt"/>
                <a:ea typeface="+mn-ea"/>
                <a:cs typeface="+mn-cs"/>
              </a:rPr>
              <a:t>measurement.</a:t>
            </a:r>
          </a:p>
          <a:p>
            <a:endParaRPr lang="en-US" sz="1200" kern="1200" baseline="0" dirty="0" smtClean="0">
              <a:solidFill>
                <a:schemeClr val="tx1"/>
              </a:solidFill>
              <a:latin typeface="+mn-lt"/>
              <a:ea typeface="+mn-ea"/>
              <a:cs typeface="+mn-cs"/>
            </a:endParaRPr>
          </a:p>
          <a:p>
            <a:r>
              <a:rPr lang="en-IN" sz="1200" kern="1200" baseline="0" dirty="0" smtClean="0">
                <a:solidFill>
                  <a:schemeClr val="tx1"/>
                </a:solidFill>
                <a:latin typeface="+mn-lt"/>
                <a:ea typeface="+mn-ea"/>
                <a:cs typeface="+mn-cs"/>
              </a:rPr>
              <a:t>Considering a large variance component for the confounded interaction and error effect (51.28% of the total variance), a plausible explanation for low dependability is that probably students responded differently to the five items on ALT scale. It is possible that the students may have gotten confused with the double stems in items 13 (I spent a lot of time doing tasks, projects and/or assignments, and my instructor judged my work as high quality), 21 (I put a great deal of effort and time into this course, and it has paid off – I believe that I have done very well overall), and 25 (I did a minimum amount of work and made little effort in this course). Whereas, for items 1 (I did not do very well on most of the tasks in this course, according to my instructor’s judgment of the quality of my work) and 12 (I frequently did very good work on projects, assignments, problems and/or learning activities for this course) there was only one stem. Moreover, items 1 and 12 are related to student success on activities, whereas items 13 and 21 include the amount of time students spent doing academic tasks in addition to their success on these tasks. It is recommended that the following items on ALT scale be used in future studies:</a:t>
            </a:r>
          </a:p>
          <a:p>
            <a:endParaRPr lang="en-IN" sz="1200" kern="1200" baseline="0" dirty="0" smtClean="0">
              <a:solidFill>
                <a:schemeClr val="tx1"/>
              </a:solidFill>
              <a:latin typeface="+mn-lt"/>
              <a:ea typeface="+mn-ea"/>
              <a:cs typeface="+mn-cs"/>
            </a:endParaRPr>
          </a:p>
          <a:p>
            <a:r>
              <a:rPr lang="en-IN" sz="1200" kern="1200" baseline="0" dirty="0" smtClean="0">
                <a:solidFill>
                  <a:schemeClr val="tx1"/>
                </a:solidFill>
                <a:latin typeface="+mn-lt"/>
                <a:ea typeface="+mn-ea"/>
                <a:cs typeface="+mn-cs"/>
              </a:rPr>
              <a:t>(1) I did not do very well on most of the tasks in this course, according to my instructor’s judgment of the quality of my work.</a:t>
            </a:r>
          </a:p>
          <a:p>
            <a:r>
              <a:rPr lang="en-IN" sz="1200" kern="1200" baseline="0" dirty="0" smtClean="0">
                <a:solidFill>
                  <a:schemeClr val="tx1"/>
                </a:solidFill>
                <a:latin typeface="+mn-lt"/>
                <a:ea typeface="+mn-ea"/>
                <a:cs typeface="+mn-cs"/>
              </a:rPr>
              <a:t>(21) I put a great deal of effort into this course.</a:t>
            </a:r>
          </a:p>
          <a:p>
            <a:r>
              <a:rPr lang="en-IN" sz="1200" kern="1200" baseline="0" dirty="0" smtClean="0">
                <a:solidFill>
                  <a:schemeClr val="tx1"/>
                </a:solidFill>
                <a:latin typeface="+mn-lt"/>
                <a:ea typeface="+mn-ea"/>
                <a:cs typeface="+mn-cs"/>
              </a:rPr>
              <a:t>(12) I frequently did very good work on projects, assignments, problems and/or learning </a:t>
            </a:r>
            <a:r>
              <a:rPr lang="en-AU" sz="1200" kern="1200" baseline="0" dirty="0" smtClean="0">
                <a:solidFill>
                  <a:schemeClr val="tx1"/>
                </a:solidFill>
                <a:latin typeface="+mn-lt"/>
                <a:ea typeface="+mn-ea"/>
                <a:cs typeface="+mn-cs"/>
              </a:rPr>
              <a:t>activities for this course</a:t>
            </a:r>
          </a:p>
          <a:p>
            <a:r>
              <a:rPr lang="en-IN" sz="1200" kern="1200" baseline="0" dirty="0" smtClean="0">
                <a:solidFill>
                  <a:schemeClr val="tx1"/>
                </a:solidFill>
                <a:latin typeface="+mn-lt"/>
                <a:ea typeface="+mn-ea"/>
                <a:cs typeface="+mn-cs"/>
              </a:rPr>
              <a:t>(13) I spent a lot of time doing tasks, projects and/or assignments. </a:t>
            </a:r>
          </a:p>
          <a:p>
            <a:endParaRPr lang="en-IN" sz="1200" kern="1200" baseline="0" dirty="0" smtClean="0">
              <a:solidFill>
                <a:schemeClr val="tx1"/>
              </a:solidFill>
              <a:latin typeface="+mn-lt"/>
              <a:ea typeface="+mn-ea"/>
              <a:cs typeface="+mn-cs"/>
            </a:endParaRPr>
          </a:p>
          <a:p>
            <a:r>
              <a:rPr lang="en-IN" sz="1200" kern="1200" baseline="0" dirty="0" smtClean="0">
                <a:solidFill>
                  <a:schemeClr val="tx1"/>
                </a:solidFill>
                <a:latin typeface="+mn-lt"/>
                <a:ea typeface="+mn-ea"/>
                <a:cs typeface="+mn-cs"/>
              </a:rPr>
              <a:t>Revised item 1 inquires about student success on tasks and revised item 21 is related to the amount of student effort. A high (strongly agree) response on the revised item 21 and a low (strongly disagree) response on the revised item 1 together would reflect more ALT. Similarly, a high response on both the revised item 12 and the revised item 13 would reflect more ALT. The responses to these items could be combined at the time of aggregation. However, this more complex way of constructing the ALT scale may not be practical within many university course evaluation systems. </a:t>
            </a:r>
          </a:p>
          <a:p>
            <a:endParaRPr lang="en-IN" sz="1200" kern="1200" baseline="0" dirty="0" smtClean="0">
              <a:solidFill>
                <a:schemeClr val="tx1"/>
              </a:solidFill>
              <a:latin typeface="+mn-lt"/>
              <a:ea typeface="+mn-ea"/>
              <a:cs typeface="+mn-cs"/>
            </a:endParaRPr>
          </a:p>
          <a:p>
            <a:r>
              <a:rPr lang="en-IN" sz="1200" kern="1200" baseline="0" dirty="0" smtClean="0">
                <a:solidFill>
                  <a:schemeClr val="tx1"/>
                </a:solidFill>
                <a:latin typeface="+mn-lt"/>
                <a:ea typeface="+mn-ea"/>
                <a:cs typeface="+mn-cs"/>
              </a:rPr>
              <a:t>While compound items should generally be avoided, ALT is nonetheless a compound concept—it requires student engagement in course tasks, and that such engagement is frequently successful. Hence, it may be more practical to have more ALT items, rather than introducing an unusual way of summarizing course evaluation results. In other words, while fewer items might take students a few seconds less to complete, the cost of more items with respect to time to complete the survey is minimal. Most students completed the TALQ instrument in less than 10 minutes.</a:t>
            </a:r>
            <a:endParaRPr lang="en-AU" dirty="0"/>
          </a:p>
        </p:txBody>
      </p:sp>
      <p:sp>
        <p:nvSpPr>
          <p:cNvPr id="4" name="Slide Number Placeholder 3"/>
          <p:cNvSpPr>
            <a:spLocks noGrp="1"/>
          </p:cNvSpPr>
          <p:nvPr>
            <p:ph type="sldNum" sz="quarter" idx="10"/>
          </p:nvPr>
        </p:nvSpPr>
        <p:spPr/>
        <p:txBody>
          <a:bodyPr/>
          <a:lstStyle/>
          <a:p>
            <a:fld id="{A42DC87C-64E0-49D5-A2FA-1C847F97167B}"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4/5/2011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4/5/2011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4/5/2011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4/5/2011</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4/5/2011</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4/5/2011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4/5/2011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828800"/>
          </a:xfrm>
        </p:spPr>
        <p:txBody>
          <a:bodyPr>
            <a:noAutofit/>
          </a:bodyPr>
          <a:lstStyle/>
          <a:p>
            <a:pPr algn="ctr"/>
            <a:r>
              <a:rPr lang="en-US" sz="3200" dirty="0" smtClean="0"/>
              <a:t>Dependability Of College Student Ratings Of Teaching And Learning Quality</a:t>
            </a:r>
            <a:endParaRPr lang="en-US" sz="3200" dirty="0"/>
          </a:p>
        </p:txBody>
      </p:sp>
      <p:sp>
        <p:nvSpPr>
          <p:cNvPr id="3" name="Subtitle 2"/>
          <p:cNvSpPr>
            <a:spLocks noGrp="1"/>
          </p:cNvSpPr>
          <p:nvPr>
            <p:ph type="subTitle" idx="1"/>
          </p:nvPr>
        </p:nvSpPr>
        <p:spPr>
          <a:xfrm>
            <a:off x="914400" y="2362200"/>
            <a:ext cx="7162800" cy="3505200"/>
          </a:xfrm>
        </p:spPr>
        <p:txBody>
          <a:bodyPr>
            <a:normAutofit fontScale="85000" lnSpcReduction="20000"/>
          </a:bodyPr>
          <a:lstStyle/>
          <a:p>
            <a:pPr algn="ctr"/>
            <a:r>
              <a:rPr lang="en-US" sz="3500" dirty="0" err="1" smtClean="0"/>
              <a:t>Rajat</a:t>
            </a:r>
            <a:r>
              <a:rPr lang="en-US" sz="3500" dirty="0" smtClean="0"/>
              <a:t> </a:t>
            </a:r>
            <a:r>
              <a:rPr lang="en-US" sz="3500" dirty="0" err="1" smtClean="0"/>
              <a:t>Chadha</a:t>
            </a:r>
            <a:r>
              <a:rPr lang="en-US" sz="3500" dirty="0" smtClean="0"/>
              <a:t>, Ph.D.</a:t>
            </a:r>
          </a:p>
          <a:p>
            <a:pPr algn="ctr"/>
            <a:r>
              <a:rPr lang="en-US" dirty="0" smtClean="0"/>
              <a:t>Australian Council </a:t>
            </a:r>
            <a:r>
              <a:rPr lang="en-US" i="1" dirty="0" smtClean="0"/>
              <a:t>for </a:t>
            </a:r>
            <a:r>
              <a:rPr lang="en-US" dirty="0" smtClean="0"/>
              <a:t>Educational Research</a:t>
            </a:r>
          </a:p>
          <a:p>
            <a:pPr algn="ctr"/>
            <a:endParaRPr lang="en-US" dirty="0" smtClean="0"/>
          </a:p>
          <a:p>
            <a:pPr algn="ctr"/>
            <a:r>
              <a:rPr lang="en-US" sz="3600" dirty="0" smtClean="0"/>
              <a:t>Theodore W. Frick, Ph.D.</a:t>
            </a:r>
          </a:p>
          <a:p>
            <a:pPr algn="ctr"/>
            <a:r>
              <a:rPr lang="en-US" dirty="0" smtClean="0"/>
              <a:t>School of Education, Indiana University</a:t>
            </a:r>
          </a:p>
          <a:p>
            <a:pPr algn="ctr"/>
            <a:endParaRPr lang="en-US" dirty="0" smtClean="0"/>
          </a:p>
          <a:p>
            <a:pPr algn="ctr"/>
            <a:r>
              <a:rPr lang="en-US" dirty="0" smtClean="0"/>
              <a:t>AERA Annual Conference</a:t>
            </a:r>
          </a:p>
          <a:p>
            <a:pPr algn="ctr"/>
            <a:r>
              <a:rPr lang="en-US" dirty="0" smtClean="0"/>
              <a:t>New Orleans </a:t>
            </a:r>
          </a:p>
          <a:p>
            <a:pPr algn="ctr"/>
            <a:r>
              <a:rPr lang="en-US" dirty="0" smtClean="0"/>
              <a:t>April 9,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Participants</a:t>
            </a:r>
            <a:endParaRPr lang="en-US" sz="4000" dirty="0"/>
          </a:p>
        </p:txBody>
      </p:sp>
      <p:sp>
        <p:nvSpPr>
          <p:cNvPr id="3" name="Content Placeholder 2"/>
          <p:cNvSpPr>
            <a:spLocks noGrp="1"/>
          </p:cNvSpPr>
          <p:nvPr>
            <p:ph sz="quarter" idx="1"/>
          </p:nvPr>
        </p:nvSpPr>
        <p:spPr/>
        <p:txBody>
          <a:bodyPr>
            <a:normAutofit fontScale="92500" lnSpcReduction="20000"/>
          </a:bodyPr>
          <a:lstStyle/>
          <a:p>
            <a:r>
              <a:rPr lang="en-US" dirty="0" smtClean="0"/>
              <a:t>8 volunteer professors teaching 12 courses from diverse subject areas: business; philosophy; history; kinesiology; social work; computer science; nursing; and health, physical education and recreation.</a:t>
            </a:r>
          </a:p>
          <a:p>
            <a:r>
              <a:rPr lang="en-US" dirty="0" smtClean="0"/>
              <a:t>Administered during 13</a:t>
            </a:r>
            <a:r>
              <a:rPr lang="en-US" baseline="30000" dirty="0" smtClean="0"/>
              <a:t>th</a:t>
            </a:r>
            <a:r>
              <a:rPr lang="en-US" dirty="0" smtClean="0"/>
              <a:t> to 15</a:t>
            </a:r>
            <a:r>
              <a:rPr lang="en-US" baseline="30000" dirty="0" smtClean="0"/>
              <a:t>th</a:t>
            </a:r>
            <a:r>
              <a:rPr lang="en-US" dirty="0" smtClean="0"/>
              <a:t> week of fall </a:t>
            </a:r>
            <a:r>
              <a:rPr lang="en-US" dirty="0" smtClean="0"/>
              <a:t>semester</a:t>
            </a:r>
            <a:r>
              <a:rPr lang="en-US" dirty="0" smtClean="0"/>
              <a:t>.</a:t>
            </a:r>
          </a:p>
          <a:p>
            <a:r>
              <a:rPr lang="en-US" dirty="0" smtClean="0"/>
              <a:t>464 students:</a:t>
            </a:r>
          </a:p>
          <a:p>
            <a:pPr lvl="1"/>
            <a:r>
              <a:rPr lang="en-US" dirty="0" smtClean="0"/>
              <a:t>52 freshmen</a:t>
            </a:r>
          </a:p>
          <a:p>
            <a:pPr lvl="1"/>
            <a:r>
              <a:rPr lang="en-US" dirty="0" smtClean="0"/>
              <a:t>104 sophomore</a:t>
            </a:r>
          </a:p>
          <a:p>
            <a:pPr lvl="1"/>
            <a:r>
              <a:rPr lang="en-US" dirty="0" smtClean="0"/>
              <a:t>115 juniors</a:t>
            </a:r>
          </a:p>
          <a:p>
            <a:pPr lvl="1"/>
            <a:r>
              <a:rPr lang="en-US" dirty="0" smtClean="0"/>
              <a:t>185 seniors</a:t>
            </a:r>
          </a:p>
          <a:p>
            <a:r>
              <a:rPr lang="en-US" dirty="0" smtClean="0"/>
              <a:t>Class participation rates ranged form 49% to </a:t>
            </a:r>
            <a:r>
              <a:rPr lang="en-US" dirty="0" smtClean="0"/>
              <a:t>100%.</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sp>
        <p:nvSpPr>
          <p:cNvPr id="2" name="Title 1"/>
          <p:cNvSpPr>
            <a:spLocks noGrp="1"/>
          </p:cNvSpPr>
          <p:nvPr>
            <p:ph type="title"/>
          </p:nvPr>
        </p:nvSpPr>
        <p:spPr/>
        <p:txBody>
          <a:bodyPr/>
          <a:lstStyle/>
          <a:p>
            <a:r>
              <a:rPr lang="en-US" dirty="0" err="1" smtClean="0"/>
              <a:t>Generalizability</a:t>
            </a:r>
            <a:r>
              <a:rPr lang="en-US" dirty="0" smtClean="0"/>
              <a:t> Theory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Dependability (Reliability) of Student Ratings</a:t>
            </a:r>
            <a:endParaRPr lang="en-US" dirty="0"/>
          </a:p>
        </p:txBody>
      </p:sp>
      <p:sp>
        <p:nvSpPr>
          <p:cNvPr id="3" name="Text Placeholder 2"/>
          <p:cNvSpPr>
            <a:spLocks noGrp="1"/>
          </p:cNvSpPr>
          <p:nvPr>
            <p:ph type="body" sz="quarter" idx="1"/>
          </p:nvPr>
        </p:nvSpPr>
        <p:spPr>
          <a:xfrm>
            <a:off x="76200" y="1752600"/>
            <a:ext cx="2514600" cy="609600"/>
          </a:xfrm>
        </p:spPr>
        <p:txBody>
          <a:bodyPr/>
          <a:lstStyle/>
          <a:p>
            <a:r>
              <a:rPr lang="en-US" dirty="0" smtClean="0"/>
              <a:t>Classical Test Theory</a:t>
            </a:r>
            <a:endParaRPr lang="en-US" dirty="0"/>
          </a:p>
        </p:txBody>
      </p:sp>
      <p:sp>
        <p:nvSpPr>
          <p:cNvPr id="4" name="Text Placeholder 3"/>
          <p:cNvSpPr>
            <a:spLocks noGrp="1"/>
          </p:cNvSpPr>
          <p:nvPr>
            <p:ph type="body" sz="quarter" idx="3"/>
          </p:nvPr>
        </p:nvSpPr>
        <p:spPr>
          <a:xfrm>
            <a:off x="3200400" y="1752600"/>
            <a:ext cx="3886200" cy="609600"/>
          </a:xfrm>
        </p:spPr>
        <p:txBody>
          <a:bodyPr/>
          <a:lstStyle/>
          <a:p>
            <a:r>
              <a:rPr lang="en-US" dirty="0" err="1" smtClean="0"/>
              <a:t>Generalizability</a:t>
            </a:r>
            <a:r>
              <a:rPr lang="en-US" dirty="0" smtClean="0"/>
              <a:t> Theory</a:t>
            </a:r>
            <a:endParaRPr lang="en-US" dirty="0"/>
          </a:p>
        </p:txBody>
      </p:sp>
      <p:sp>
        <p:nvSpPr>
          <p:cNvPr id="8" name="TextBox 7"/>
          <p:cNvSpPr txBox="1"/>
          <p:nvPr/>
        </p:nvSpPr>
        <p:spPr>
          <a:xfrm>
            <a:off x="533400" y="2514600"/>
            <a:ext cx="2133600" cy="430887"/>
          </a:xfrm>
          <a:prstGeom prst="rect">
            <a:avLst/>
          </a:prstGeom>
          <a:noFill/>
        </p:spPr>
        <p:txBody>
          <a:bodyPr wrap="square" rtlCol="0">
            <a:spAutoFit/>
          </a:bodyPr>
          <a:lstStyle/>
          <a:p>
            <a:pPr algn="ctr"/>
            <a:r>
              <a:rPr lang="en-US" sz="2200" dirty="0" smtClean="0"/>
              <a:t>Total Variance</a:t>
            </a:r>
            <a:endParaRPr lang="en-US" sz="2200" dirty="0"/>
          </a:p>
        </p:txBody>
      </p:sp>
      <p:sp>
        <p:nvSpPr>
          <p:cNvPr id="9" name="TextBox 8"/>
          <p:cNvSpPr txBox="1"/>
          <p:nvPr/>
        </p:nvSpPr>
        <p:spPr>
          <a:xfrm>
            <a:off x="228600" y="3486090"/>
            <a:ext cx="1447800" cy="769441"/>
          </a:xfrm>
          <a:prstGeom prst="rect">
            <a:avLst/>
          </a:prstGeom>
          <a:noFill/>
        </p:spPr>
        <p:txBody>
          <a:bodyPr wrap="square" rtlCol="0">
            <a:spAutoFit/>
          </a:bodyPr>
          <a:lstStyle/>
          <a:p>
            <a:r>
              <a:rPr lang="en-US" sz="2200" dirty="0" smtClean="0"/>
              <a:t>True Score Variance</a:t>
            </a:r>
            <a:endParaRPr lang="en-US" sz="2200" dirty="0"/>
          </a:p>
        </p:txBody>
      </p:sp>
      <p:sp>
        <p:nvSpPr>
          <p:cNvPr id="10" name="TextBox 9"/>
          <p:cNvSpPr txBox="1"/>
          <p:nvPr/>
        </p:nvSpPr>
        <p:spPr>
          <a:xfrm>
            <a:off x="1676400" y="3486090"/>
            <a:ext cx="1219200" cy="1107996"/>
          </a:xfrm>
          <a:prstGeom prst="rect">
            <a:avLst/>
          </a:prstGeom>
          <a:noFill/>
        </p:spPr>
        <p:txBody>
          <a:bodyPr wrap="square" rtlCol="0">
            <a:spAutoFit/>
          </a:bodyPr>
          <a:lstStyle/>
          <a:p>
            <a:r>
              <a:rPr lang="en-US" sz="2200" dirty="0" smtClean="0"/>
              <a:t>Error Source Variance</a:t>
            </a:r>
            <a:endParaRPr lang="en-US" sz="2200" dirty="0"/>
          </a:p>
        </p:txBody>
      </p:sp>
      <p:cxnSp>
        <p:nvCxnSpPr>
          <p:cNvPr id="12" name="Straight Connector 11"/>
          <p:cNvCxnSpPr>
            <a:stCxn id="8" idx="2"/>
            <a:endCxn id="9" idx="0"/>
          </p:cNvCxnSpPr>
          <p:nvPr/>
        </p:nvCxnSpPr>
        <p:spPr>
          <a:xfrm rot="5400000">
            <a:off x="1006049" y="2891938"/>
            <a:ext cx="540603" cy="647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8" idx="2"/>
            <a:endCxn id="10" idx="0"/>
          </p:cNvCxnSpPr>
          <p:nvPr/>
        </p:nvCxnSpPr>
        <p:spPr>
          <a:xfrm rot="16200000" flipH="1">
            <a:off x="1672799" y="2872888"/>
            <a:ext cx="540603" cy="6858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257800" y="2438400"/>
            <a:ext cx="2133600" cy="430887"/>
          </a:xfrm>
          <a:prstGeom prst="rect">
            <a:avLst/>
          </a:prstGeom>
          <a:noFill/>
        </p:spPr>
        <p:txBody>
          <a:bodyPr wrap="square" rtlCol="0">
            <a:spAutoFit/>
          </a:bodyPr>
          <a:lstStyle/>
          <a:p>
            <a:pPr algn="ctr"/>
            <a:r>
              <a:rPr lang="en-US" sz="2200" dirty="0" smtClean="0"/>
              <a:t>Total Variance</a:t>
            </a:r>
            <a:endParaRPr lang="en-US" sz="2200" dirty="0"/>
          </a:p>
        </p:txBody>
      </p:sp>
      <p:sp>
        <p:nvSpPr>
          <p:cNvPr id="16" name="TextBox 15"/>
          <p:cNvSpPr txBox="1"/>
          <p:nvPr/>
        </p:nvSpPr>
        <p:spPr>
          <a:xfrm>
            <a:off x="3048000" y="3429000"/>
            <a:ext cx="1752600" cy="1446550"/>
          </a:xfrm>
          <a:prstGeom prst="rect">
            <a:avLst/>
          </a:prstGeom>
          <a:noFill/>
        </p:spPr>
        <p:txBody>
          <a:bodyPr wrap="square" rtlCol="0">
            <a:spAutoFit/>
          </a:bodyPr>
          <a:lstStyle/>
          <a:p>
            <a:r>
              <a:rPr lang="en-US" sz="2200" dirty="0" smtClean="0"/>
              <a:t>True Score Variance</a:t>
            </a:r>
          </a:p>
          <a:p>
            <a:r>
              <a:rPr lang="en-US" sz="2200" dirty="0" smtClean="0"/>
              <a:t>(Object of Measurement)</a:t>
            </a:r>
            <a:endParaRPr lang="en-US" sz="2200" dirty="0"/>
          </a:p>
        </p:txBody>
      </p:sp>
      <p:sp>
        <p:nvSpPr>
          <p:cNvPr id="17" name="TextBox 16"/>
          <p:cNvSpPr txBox="1"/>
          <p:nvPr/>
        </p:nvSpPr>
        <p:spPr>
          <a:xfrm>
            <a:off x="4800600" y="3429000"/>
            <a:ext cx="1295400" cy="1446550"/>
          </a:xfrm>
          <a:prstGeom prst="rect">
            <a:avLst/>
          </a:prstGeom>
          <a:noFill/>
        </p:spPr>
        <p:txBody>
          <a:bodyPr wrap="square" rtlCol="0">
            <a:spAutoFit/>
          </a:bodyPr>
          <a:lstStyle/>
          <a:p>
            <a:r>
              <a:rPr lang="en-US" sz="2200" dirty="0" smtClean="0"/>
              <a:t>Error Source #1 Variance</a:t>
            </a:r>
          </a:p>
          <a:p>
            <a:r>
              <a:rPr lang="en-US" sz="2200" dirty="0" smtClean="0"/>
              <a:t>(Facet#1)</a:t>
            </a:r>
          </a:p>
        </p:txBody>
      </p:sp>
      <p:sp>
        <p:nvSpPr>
          <p:cNvPr id="18" name="TextBox 17"/>
          <p:cNvSpPr txBox="1"/>
          <p:nvPr/>
        </p:nvSpPr>
        <p:spPr>
          <a:xfrm>
            <a:off x="6248400" y="3429000"/>
            <a:ext cx="1295400" cy="1446550"/>
          </a:xfrm>
          <a:prstGeom prst="rect">
            <a:avLst/>
          </a:prstGeom>
          <a:noFill/>
        </p:spPr>
        <p:txBody>
          <a:bodyPr wrap="square" rtlCol="0">
            <a:spAutoFit/>
          </a:bodyPr>
          <a:lstStyle/>
          <a:p>
            <a:r>
              <a:rPr lang="en-US" sz="2200" dirty="0" smtClean="0"/>
              <a:t>Error Source #2 Variance</a:t>
            </a:r>
          </a:p>
          <a:p>
            <a:r>
              <a:rPr lang="en-US" sz="2200" dirty="0" smtClean="0"/>
              <a:t>(Facet#2)</a:t>
            </a:r>
            <a:endParaRPr lang="en-US" sz="2200" dirty="0"/>
          </a:p>
        </p:txBody>
      </p:sp>
      <p:sp>
        <p:nvSpPr>
          <p:cNvPr id="26" name="TextBox 25"/>
          <p:cNvSpPr txBox="1"/>
          <p:nvPr/>
        </p:nvSpPr>
        <p:spPr>
          <a:xfrm>
            <a:off x="7620000" y="3429000"/>
            <a:ext cx="1295400" cy="1446550"/>
          </a:xfrm>
          <a:prstGeom prst="rect">
            <a:avLst/>
          </a:prstGeom>
          <a:noFill/>
        </p:spPr>
        <p:txBody>
          <a:bodyPr wrap="square" rtlCol="0">
            <a:spAutoFit/>
          </a:bodyPr>
          <a:lstStyle/>
          <a:p>
            <a:r>
              <a:rPr lang="en-US" sz="2200" dirty="0" smtClean="0"/>
              <a:t>Error Source #n Variance</a:t>
            </a:r>
          </a:p>
          <a:p>
            <a:r>
              <a:rPr lang="en-US" sz="2200" dirty="0" smtClean="0"/>
              <a:t>(Facet#3)</a:t>
            </a:r>
            <a:endParaRPr lang="en-US" sz="2200" dirty="0"/>
          </a:p>
        </p:txBody>
      </p:sp>
      <p:cxnSp>
        <p:nvCxnSpPr>
          <p:cNvPr id="28" name="Straight Connector 27"/>
          <p:cNvCxnSpPr>
            <a:stCxn id="15" idx="2"/>
            <a:endCxn id="16" idx="0"/>
          </p:cNvCxnSpPr>
          <p:nvPr/>
        </p:nvCxnSpPr>
        <p:spPr>
          <a:xfrm rot="5400000">
            <a:off x="4844594" y="1948993"/>
            <a:ext cx="559713" cy="2400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5" idx="2"/>
            <a:endCxn id="17" idx="0"/>
          </p:cNvCxnSpPr>
          <p:nvPr/>
        </p:nvCxnSpPr>
        <p:spPr>
          <a:xfrm rot="5400000">
            <a:off x="5606594" y="2710993"/>
            <a:ext cx="559713" cy="876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5" idx="2"/>
          </p:cNvCxnSpPr>
          <p:nvPr/>
        </p:nvCxnSpPr>
        <p:spPr>
          <a:xfrm rot="16200000" flipH="1">
            <a:off x="6159044" y="3034843"/>
            <a:ext cx="559715" cy="228602"/>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5" idx="2"/>
            <a:endCxn id="26" idx="0"/>
          </p:cNvCxnSpPr>
          <p:nvPr/>
        </p:nvCxnSpPr>
        <p:spPr>
          <a:xfrm rot="16200000" flipH="1">
            <a:off x="7016294" y="2177593"/>
            <a:ext cx="559713" cy="19431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28600" y="5334001"/>
            <a:ext cx="2590800" cy="400110"/>
          </a:xfrm>
          <a:prstGeom prst="rect">
            <a:avLst/>
          </a:prstGeom>
          <a:noFill/>
        </p:spPr>
        <p:txBody>
          <a:bodyPr wrap="square" rtlCol="0">
            <a:spAutoFit/>
          </a:bodyPr>
          <a:lstStyle/>
          <a:p>
            <a:r>
              <a:rPr lang="en-US" sz="2000" dirty="0" smtClean="0"/>
              <a:t>Only for relative decision</a:t>
            </a:r>
            <a:endParaRPr lang="en-US" sz="2000" dirty="0"/>
          </a:p>
        </p:txBody>
      </p:sp>
      <p:sp>
        <p:nvSpPr>
          <p:cNvPr id="21" name="TextBox 20"/>
          <p:cNvSpPr txBox="1"/>
          <p:nvPr/>
        </p:nvSpPr>
        <p:spPr>
          <a:xfrm>
            <a:off x="3124200" y="5334000"/>
            <a:ext cx="4495800" cy="400110"/>
          </a:xfrm>
          <a:prstGeom prst="rect">
            <a:avLst/>
          </a:prstGeom>
          <a:noFill/>
        </p:spPr>
        <p:txBody>
          <a:bodyPr wrap="square" rtlCol="0">
            <a:spAutoFit/>
          </a:bodyPr>
          <a:lstStyle/>
          <a:p>
            <a:r>
              <a:rPr lang="en-US" sz="2000" dirty="0" smtClean="0"/>
              <a:t>For both relative  and absolute decision</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t>Generalizability</a:t>
            </a:r>
            <a:r>
              <a:rPr lang="en-US" sz="4000" dirty="0" smtClean="0"/>
              <a:t> Theory</a:t>
            </a:r>
            <a:endParaRPr lang="en-US" sz="4000" dirty="0"/>
          </a:p>
        </p:txBody>
      </p:sp>
      <p:sp>
        <p:nvSpPr>
          <p:cNvPr id="3" name="Content Placeholder 2"/>
          <p:cNvSpPr>
            <a:spLocks noGrp="1"/>
          </p:cNvSpPr>
          <p:nvPr>
            <p:ph sz="quarter" idx="1"/>
          </p:nvPr>
        </p:nvSpPr>
        <p:spPr>
          <a:xfrm>
            <a:off x="914400" y="1447800"/>
            <a:ext cx="7772400" cy="5105400"/>
          </a:xfrm>
        </p:spPr>
        <p:txBody>
          <a:bodyPr>
            <a:normAutofit fontScale="92500" lnSpcReduction="20000"/>
          </a:bodyPr>
          <a:lstStyle/>
          <a:p>
            <a:r>
              <a:rPr lang="en-US" dirty="0" smtClean="0"/>
              <a:t>A measurement is a sample from the universe of admissible </a:t>
            </a:r>
            <a:r>
              <a:rPr lang="en-US" dirty="0" smtClean="0"/>
              <a:t>observations.</a:t>
            </a:r>
            <a:endParaRPr lang="en-US" dirty="0" smtClean="0"/>
          </a:p>
          <a:p>
            <a:r>
              <a:rPr lang="en-US" dirty="0" smtClean="0"/>
              <a:t>Similar conditions are grouped to form a facet.</a:t>
            </a:r>
          </a:p>
          <a:p>
            <a:r>
              <a:rPr lang="en-US" dirty="0" smtClean="0"/>
              <a:t>Universe of generalization: universe of conditions to which a decision maker wishes to generalize.</a:t>
            </a:r>
          </a:p>
          <a:p>
            <a:r>
              <a:rPr lang="en-US" dirty="0" smtClean="0"/>
              <a:t>Universe score:  mean of scores over the universe of generalization.</a:t>
            </a:r>
          </a:p>
          <a:p>
            <a:r>
              <a:rPr lang="en-US" dirty="0" smtClean="0"/>
              <a:t>Dependability: accuracy of generalizing from observed score to universe score.</a:t>
            </a:r>
          </a:p>
          <a:p>
            <a:r>
              <a:rPr lang="en-US" dirty="0" smtClean="0"/>
              <a:t>Index of Dependability (𝜙 coefficient) is analogous to classical test theory reliability coefficient.</a:t>
            </a:r>
          </a:p>
          <a:p>
            <a:r>
              <a:rPr lang="en-US" dirty="0" smtClean="0"/>
              <a:t>Estimation of number of conditions in each facet to yield dependable scores.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sp>
        <p:nvSpPr>
          <p:cNvPr id="2" name="Title 1"/>
          <p:cNvSpPr>
            <a:spLocks noGrp="1"/>
          </p:cNvSpPr>
          <p:nvPr>
            <p:ph type="title"/>
          </p:nvPr>
        </p:nvSpPr>
        <p:spPr/>
        <p:txBody>
          <a:bodyPr/>
          <a:lstStyle/>
          <a:p>
            <a:r>
              <a:rPr lang="en-US" dirty="0" smtClean="0"/>
              <a:t>Results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Authentic Problems Scale</a:t>
            </a:r>
            <a:endParaRPr lang="en-AU" sz="4000" dirty="0"/>
          </a:p>
        </p:txBody>
      </p:sp>
      <p:graphicFrame>
        <p:nvGraphicFramePr>
          <p:cNvPr id="4" name="Content Placeholder 3"/>
          <p:cNvGraphicFramePr>
            <a:graphicFrameLocks noGrp="1"/>
          </p:cNvGraphicFramePr>
          <p:nvPr>
            <p:ph sz="quarter" idx="1"/>
          </p:nvPr>
        </p:nvGraphicFramePr>
        <p:xfrm>
          <a:off x="457200" y="1600200"/>
          <a:ext cx="8153400" cy="4693687"/>
        </p:xfrm>
        <a:graphic>
          <a:graphicData uri="http://schemas.openxmlformats.org/drawingml/2006/table">
            <a:tbl>
              <a:tblPr firstRow="1" bandRow="1">
                <a:tableStyleId>{5C22544A-7EE6-4342-B048-85BDC9FD1C3A}</a:tableStyleId>
              </a:tblPr>
              <a:tblGrid>
                <a:gridCol w="4038600"/>
                <a:gridCol w="4114800"/>
              </a:tblGrid>
              <a:tr h="281934">
                <a:tc>
                  <a:txBody>
                    <a:bodyPr/>
                    <a:lstStyle/>
                    <a:p>
                      <a:r>
                        <a:rPr lang="en-US" dirty="0" smtClean="0"/>
                        <a:t>𝜙</a:t>
                      </a:r>
                      <a:r>
                        <a:rPr lang="en-US" baseline="0" dirty="0" smtClean="0"/>
                        <a:t> </a:t>
                      </a:r>
                      <a:r>
                        <a:rPr kumimoji="0" lang="en-IN" sz="1800" b="1" kern="1200" baseline="0" dirty="0" smtClean="0">
                          <a:solidFill>
                            <a:schemeClr val="lt1"/>
                          </a:solidFill>
                          <a:latin typeface="+mn-lt"/>
                          <a:ea typeface="+mn-ea"/>
                          <a:cs typeface="+mn-cs"/>
                        </a:rPr>
                        <a:t>= 0.794 (3 items, 15 students)</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txBody>
                  <a:tcPr/>
                </a:tc>
              </a:tr>
              <a:tr h="777240">
                <a:tc>
                  <a:txBody>
                    <a:bodyPr/>
                    <a:lstStyle/>
                    <a:p>
                      <a:r>
                        <a:rPr kumimoji="0" lang="en-IN" sz="1600" kern="1200" baseline="0" dirty="0" smtClean="0">
                          <a:solidFill>
                            <a:schemeClr val="dk1"/>
                          </a:solidFill>
                          <a:latin typeface="+mn-lt"/>
                          <a:ea typeface="+mn-ea"/>
                          <a:cs typeface="+mn-cs"/>
                        </a:rPr>
                        <a:t>3. I </a:t>
                      </a:r>
                      <a:r>
                        <a:rPr kumimoji="0" lang="en-IN" sz="1600" kern="1200" baseline="0" dirty="0" smtClean="0">
                          <a:solidFill>
                            <a:schemeClr val="dk1"/>
                          </a:solidFill>
                          <a:latin typeface="+mn-lt"/>
                          <a:ea typeface="+mn-ea"/>
                          <a:cs typeface="+mn-cs"/>
                        </a:rPr>
                        <a:t>performed </a:t>
                      </a:r>
                      <a:r>
                        <a:rPr kumimoji="0" lang="en-IN" sz="1600" kern="1200" baseline="0" dirty="0" smtClean="0">
                          <a:solidFill>
                            <a:schemeClr val="dk1"/>
                          </a:solidFill>
                          <a:latin typeface="+mn-lt"/>
                          <a:ea typeface="+mn-ea"/>
                          <a:cs typeface="+mn-cs"/>
                        </a:rPr>
                        <a:t>a series of increasingly complex authentic problems in </a:t>
                      </a:r>
                      <a:r>
                        <a:rPr kumimoji="0" lang="en-AU" sz="1600" kern="1200" baseline="0" dirty="0" smtClean="0">
                          <a:solidFill>
                            <a:schemeClr val="dk1"/>
                          </a:solidFill>
                          <a:latin typeface="+mn-lt"/>
                          <a:ea typeface="+mn-ea"/>
                          <a:cs typeface="+mn-cs"/>
                        </a:rPr>
                        <a:t>this course.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baseline="0" dirty="0" smtClean="0">
                          <a:solidFill>
                            <a:schemeClr val="dk1"/>
                          </a:solidFill>
                          <a:latin typeface="+mn-lt"/>
                          <a:ea typeface="+mn-ea"/>
                          <a:cs typeface="+mn-cs"/>
                        </a:rPr>
                        <a:t>3. I </a:t>
                      </a:r>
                      <a:r>
                        <a:rPr kumimoji="0" lang="en-IN" sz="1600" b="1" kern="1200" baseline="0" dirty="0" smtClean="0">
                          <a:solidFill>
                            <a:schemeClr val="dk1"/>
                          </a:solidFill>
                          <a:latin typeface="+mn-lt"/>
                          <a:ea typeface="+mn-ea"/>
                          <a:cs typeface="+mn-cs"/>
                        </a:rPr>
                        <a:t>was expected to </a:t>
                      </a:r>
                      <a:r>
                        <a:rPr kumimoji="0" lang="en-IN" sz="1600" kern="1200" baseline="0" dirty="0" smtClean="0">
                          <a:solidFill>
                            <a:schemeClr val="dk1"/>
                          </a:solidFill>
                          <a:latin typeface="+mn-lt"/>
                          <a:ea typeface="+mn-ea"/>
                          <a:cs typeface="+mn-cs"/>
                        </a:rPr>
                        <a:t>perform a series of increasingly complex authentic problems in </a:t>
                      </a:r>
                      <a:r>
                        <a:rPr kumimoji="0" lang="en-AU" sz="1600" kern="1200" baseline="0" dirty="0" smtClean="0">
                          <a:solidFill>
                            <a:schemeClr val="dk1"/>
                          </a:solidFill>
                          <a:latin typeface="+mn-lt"/>
                          <a:ea typeface="+mn-ea"/>
                          <a:cs typeface="+mn-cs"/>
                        </a:rPr>
                        <a:t>this course.</a:t>
                      </a:r>
                      <a:endParaRPr lang="en-AU" sz="1600" dirty="0"/>
                    </a:p>
                  </a:txBody>
                  <a:tcPr/>
                </a:tc>
              </a:tr>
              <a:tr h="695179">
                <a:tc>
                  <a:txBody>
                    <a:bodyPr/>
                    <a:lstStyle/>
                    <a:p>
                      <a:r>
                        <a:rPr kumimoji="0" lang="en-IN" sz="1600" kern="1200" baseline="0" dirty="0" smtClean="0">
                          <a:solidFill>
                            <a:schemeClr val="dk1"/>
                          </a:solidFill>
                          <a:latin typeface="+mn-lt"/>
                          <a:ea typeface="+mn-ea"/>
                          <a:cs typeface="+mn-cs"/>
                        </a:rPr>
                        <a:t>17. My instructor directly compared problems or tasks that we did, so that I could see how they were similar or different.</a:t>
                      </a:r>
                    </a:p>
                  </a:txBody>
                  <a:tcPr/>
                </a:tc>
                <a:tc>
                  <a:txBody>
                    <a:bodyPr/>
                    <a:lstStyle/>
                    <a:p>
                      <a:endParaRPr lang="en-AU" sz="1600"/>
                    </a:p>
                  </a:txBody>
                  <a:tcPr/>
                </a:tc>
              </a:tr>
              <a:tr h="665987">
                <a:tc>
                  <a:txBody>
                    <a:bodyPr/>
                    <a:lstStyle/>
                    <a:p>
                      <a:r>
                        <a:rPr kumimoji="0" lang="en-IN" sz="1600" kern="1200" baseline="0" dirty="0" smtClean="0">
                          <a:solidFill>
                            <a:schemeClr val="dk1"/>
                          </a:solidFill>
                          <a:latin typeface="+mn-lt"/>
                          <a:ea typeface="+mn-ea"/>
                          <a:cs typeface="+mn-cs"/>
                        </a:rPr>
                        <a:t>22. I </a:t>
                      </a:r>
                      <a:r>
                        <a:rPr kumimoji="0" lang="en-IN" sz="1600" kern="1200" baseline="0" dirty="0" smtClean="0">
                          <a:solidFill>
                            <a:schemeClr val="dk1"/>
                          </a:solidFill>
                          <a:latin typeface="+mn-lt"/>
                          <a:ea typeface="+mn-ea"/>
                          <a:cs typeface="+mn-cs"/>
                        </a:rPr>
                        <a:t>solved </a:t>
                      </a:r>
                      <a:r>
                        <a:rPr kumimoji="0" lang="en-IN" sz="1600" kern="1200" baseline="0" dirty="0" smtClean="0">
                          <a:solidFill>
                            <a:schemeClr val="dk1"/>
                          </a:solidFill>
                          <a:latin typeface="+mn-lt"/>
                          <a:ea typeface="+mn-ea"/>
                          <a:cs typeface="+mn-cs"/>
                        </a:rPr>
                        <a:t>authentic problems or </a:t>
                      </a:r>
                      <a:r>
                        <a:rPr kumimoji="0" lang="en-IN" sz="1600" kern="1200" baseline="0" dirty="0" smtClean="0">
                          <a:solidFill>
                            <a:schemeClr val="dk1"/>
                          </a:solidFill>
                          <a:latin typeface="+mn-lt"/>
                          <a:ea typeface="+mn-ea"/>
                          <a:cs typeface="+mn-cs"/>
                        </a:rPr>
                        <a:t>completed </a:t>
                      </a:r>
                      <a:r>
                        <a:rPr kumimoji="0" lang="en-IN" sz="1600" kern="1200" baseline="0" dirty="0" smtClean="0">
                          <a:solidFill>
                            <a:schemeClr val="dk1"/>
                          </a:solidFill>
                          <a:latin typeface="+mn-lt"/>
                          <a:ea typeface="+mn-ea"/>
                          <a:cs typeface="+mn-cs"/>
                        </a:rPr>
                        <a:t>authentic tasks in this </a:t>
                      </a:r>
                      <a:r>
                        <a:rPr kumimoji="0" lang="en-AU" sz="1600" kern="1200" baseline="0" dirty="0" smtClean="0">
                          <a:solidFill>
                            <a:schemeClr val="dk1"/>
                          </a:solidFill>
                          <a:latin typeface="+mn-lt"/>
                          <a:ea typeface="+mn-ea"/>
                          <a:cs typeface="+mn-cs"/>
                        </a:rPr>
                        <a:t>course.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kern="1200" baseline="0" dirty="0" smtClean="0">
                          <a:solidFill>
                            <a:schemeClr val="dk1"/>
                          </a:solidFill>
                          <a:latin typeface="+mn-lt"/>
                          <a:ea typeface="+mn-ea"/>
                          <a:cs typeface="+mn-cs"/>
                        </a:rPr>
                        <a:t>22. I </a:t>
                      </a:r>
                      <a:r>
                        <a:rPr kumimoji="0" lang="en-IN" sz="1600" b="1" kern="1200" baseline="0" dirty="0" smtClean="0">
                          <a:solidFill>
                            <a:schemeClr val="dk1"/>
                          </a:solidFill>
                          <a:latin typeface="+mn-lt"/>
                          <a:ea typeface="+mn-ea"/>
                          <a:cs typeface="+mn-cs"/>
                        </a:rPr>
                        <a:t>was expected to </a:t>
                      </a:r>
                      <a:r>
                        <a:rPr kumimoji="0" lang="en-IN" sz="1600" kern="1200" baseline="0" dirty="0" smtClean="0">
                          <a:solidFill>
                            <a:schemeClr val="dk1"/>
                          </a:solidFill>
                          <a:latin typeface="+mn-lt"/>
                          <a:ea typeface="+mn-ea"/>
                          <a:cs typeface="+mn-cs"/>
                        </a:rPr>
                        <a:t>solve authentic problems or to complete authentic tasks in this </a:t>
                      </a:r>
                      <a:r>
                        <a:rPr kumimoji="0" lang="en-AU" sz="1600" kern="1200" baseline="0" dirty="0" smtClean="0">
                          <a:solidFill>
                            <a:schemeClr val="dk1"/>
                          </a:solidFill>
                          <a:latin typeface="+mn-lt"/>
                          <a:ea typeface="+mn-ea"/>
                          <a:cs typeface="+mn-cs"/>
                        </a:rPr>
                        <a:t>course.</a:t>
                      </a:r>
                      <a:endParaRPr lang="en-AU" sz="1600" dirty="0"/>
                    </a:p>
                  </a:txBody>
                  <a:tcPr/>
                </a:tc>
              </a:tr>
              <a:tr h="903733">
                <a:tc>
                  <a:txBody>
                    <a:bodyPr/>
                    <a:lstStyle/>
                    <a:p>
                      <a:r>
                        <a:rPr kumimoji="0" lang="en-IN" sz="1600" kern="1200" baseline="0" dirty="0" smtClean="0">
                          <a:solidFill>
                            <a:schemeClr val="dk1"/>
                          </a:solidFill>
                          <a:latin typeface="+mn-lt"/>
                          <a:ea typeface="+mn-ea"/>
                          <a:cs typeface="+mn-cs"/>
                        </a:rPr>
                        <a:t>27. In this course I </a:t>
                      </a:r>
                      <a:r>
                        <a:rPr kumimoji="0" lang="en-IN" sz="1600" kern="1200" baseline="0" dirty="0" smtClean="0">
                          <a:solidFill>
                            <a:schemeClr val="dk1"/>
                          </a:solidFill>
                          <a:latin typeface="+mn-lt"/>
                          <a:ea typeface="+mn-ea"/>
                          <a:cs typeface="+mn-cs"/>
                        </a:rPr>
                        <a:t>solved </a:t>
                      </a:r>
                      <a:r>
                        <a:rPr kumimoji="0" lang="en-IN" sz="1600" kern="1200" baseline="0" dirty="0" smtClean="0">
                          <a:solidFill>
                            <a:schemeClr val="dk1"/>
                          </a:solidFill>
                          <a:latin typeface="+mn-lt"/>
                          <a:ea typeface="+mn-ea"/>
                          <a:cs typeface="+mn-cs"/>
                        </a:rPr>
                        <a:t>a</a:t>
                      </a:r>
                    </a:p>
                    <a:p>
                      <a:r>
                        <a:rPr kumimoji="0" lang="en-IN" sz="1600" kern="1200" baseline="0" dirty="0" smtClean="0">
                          <a:solidFill>
                            <a:schemeClr val="dk1"/>
                          </a:solidFill>
                          <a:latin typeface="+mn-lt"/>
                          <a:ea typeface="+mn-ea"/>
                          <a:cs typeface="+mn-cs"/>
                        </a:rPr>
                        <a:t>variety of authentic problems that were</a:t>
                      </a:r>
                    </a:p>
                    <a:p>
                      <a:r>
                        <a:rPr kumimoji="0" lang="en-IN" sz="1600" kern="1200" baseline="0" dirty="0" smtClean="0">
                          <a:solidFill>
                            <a:schemeClr val="dk1"/>
                          </a:solidFill>
                          <a:latin typeface="+mn-lt"/>
                          <a:ea typeface="+mn-ea"/>
                          <a:cs typeface="+mn-cs"/>
                        </a:rPr>
                        <a:t>organized from simple to complex.</a:t>
                      </a:r>
                      <a:endParaRPr lang="en-AU" sz="1600" dirty="0" smtClean="0"/>
                    </a:p>
                  </a:txBody>
                  <a:tcPr/>
                </a:tc>
                <a:tc>
                  <a:txBody>
                    <a:bodyPr/>
                    <a:lstStyle/>
                    <a:p>
                      <a:r>
                        <a:rPr kumimoji="0" lang="en-IN" sz="1600" kern="1200" baseline="0" dirty="0" smtClean="0">
                          <a:solidFill>
                            <a:schemeClr val="dk1"/>
                          </a:solidFill>
                          <a:latin typeface="+mn-lt"/>
                          <a:ea typeface="+mn-ea"/>
                          <a:cs typeface="+mn-cs"/>
                        </a:rPr>
                        <a:t>27. In this course</a:t>
                      </a:r>
                      <a:r>
                        <a:rPr kumimoji="0" lang="en-IN" sz="1600" b="1" kern="1200" baseline="0" dirty="0" smtClean="0">
                          <a:solidFill>
                            <a:schemeClr val="dk1"/>
                          </a:solidFill>
                          <a:latin typeface="+mn-lt"/>
                          <a:ea typeface="+mn-ea"/>
                          <a:cs typeface="+mn-cs"/>
                        </a:rPr>
                        <a:t> I was expected to</a:t>
                      </a:r>
                      <a:r>
                        <a:rPr kumimoji="0" lang="en-IN" sz="1600" kern="1200" baseline="0" dirty="0" smtClean="0">
                          <a:solidFill>
                            <a:schemeClr val="dk1"/>
                          </a:solidFill>
                          <a:latin typeface="+mn-lt"/>
                          <a:ea typeface="+mn-ea"/>
                          <a:cs typeface="+mn-cs"/>
                        </a:rPr>
                        <a:t> solve a variety of authentic problems that were organized from simple to complex.</a:t>
                      </a:r>
                      <a:endParaRPr lang="en-AU" sz="1600" dirty="0"/>
                    </a:p>
                  </a:txBody>
                  <a:tcPr/>
                </a:tc>
              </a:tr>
              <a:tr h="1112287">
                <a:tc>
                  <a:txBody>
                    <a:bodyPr/>
                    <a:lstStyle/>
                    <a:p>
                      <a:r>
                        <a:rPr kumimoji="0" lang="en-IN" sz="1600" b="0" strike="sngStrike" kern="1200" baseline="0" dirty="0" smtClean="0">
                          <a:solidFill>
                            <a:schemeClr val="dk1"/>
                          </a:solidFill>
                          <a:latin typeface="+mn-lt"/>
                          <a:ea typeface="+mn-ea"/>
                          <a:cs typeface="+mn-cs"/>
                        </a:rPr>
                        <a:t>29. Assignments, tasks, or problems I did in this course are clearly relevant to my professional goals or field of work.</a:t>
                      </a:r>
                      <a:endParaRPr lang="en-AU" sz="1600" b="0" strike="sngStrike" baseline="0" dirty="0" smtClean="0"/>
                    </a:p>
                  </a:txBody>
                  <a:tcPr/>
                </a:tc>
                <a:tc>
                  <a:txBody>
                    <a:bodyPr/>
                    <a:lstStyle/>
                    <a:p>
                      <a:r>
                        <a:rPr lang="en-US" sz="1600" b="1" dirty="0" smtClean="0"/>
                        <a:t>Drop this item.</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IN" sz="1600" b="0" kern="1200" baseline="0" dirty="0" smtClean="0">
                          <a:solidFill>
                            <a:schemeClr val="dk1"/>
                          </a:solidFill>
                          <a:latin typeface="+mn-lt"/>
                          <a:ea typeface="+mn-ea"/>
                          <a:cs typeface="+mn-cs"/>
                        </a:rPr>
                        <a:t>-Confounding of the relevance of tasks to a student’s professional goals and instructor selection </a:t>
                      </a:r>
                      <a:r>
                        <a:rPr kumimoji="0" lang="en-IN" sz="1600" b="0" kern="1200" baseline="0" dirty="0" smtClean="0">
                          <a:solidFill>
                            <a:schemeClr val="dk1"/>
                          </a:solidFill>
                          <a:latin typeface="+mn-lt"/>
                          <a:ea typeface="+mn-ea"/>
                          <a:cs typeface="+mn-cs"/>
                        </a:rPr>
                        <a:t>of </a:t>
                      </a:r>
                      <a:r>
                        <a:rPr kumimoji="0" lang="en-AU" sz="1600" b="0" kern="1200" baseline="0" dirty="0" smtClean="0">
                          <a:solidFill>
                            <a:schemeClr val="dk1"/>
                          </a:solidFill>
                          <a:latin typeface="+mn-lt"/>
                          <a:ea typeface="+mn-ea"/>
                          <a:cs typeface="+mn-cs"/>
                        </a:rPr>
                        <a:t>specific </a:t>
                      </a:r>
                      <a:r>
                        <a:rPr kumimoji="0" lang="en-AU" sz="1600" b="0" kern="1200" baseline="0" dirty="0" smtClean="0">
                          <a:solidFill>
                            <a:schemeClr val="dk1"/>
                          </a:solidFill>
                          <a:latin typeface="+mn-lt"/>
                          <a:ea typeface="+mn-ea"/>
                          <a:cs typeface="+mn-cs"/>
                        </a:rPr>
                        <a:t>tasks.</a:t>
                      </a:r>
                      <a:endParaRPr lang="en-AU" sz="1600" b="0"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Activation Scale</a:t>
            </a:r>
            <a:endParaRPr lang="en-AU" sz="4000" dirty="0"/>
          </a:p>
        </p:txBody>
      </p:sp>
      <p:graphicFrame>
        <p:nvGraphicFramePr>
          <p:cNvPr id="4" name="Content Placeholder 3"/>
          <p:cNvGraphicFramePr>
            <a:graphicFrameLocks noGrp="1"/>
          </p:cNvGraphicFramePr>
          <p:nvPr>
            <p:ph sz="quarter" idx="1"/>
          </p:nvPr>
        </p:nvGraphicFramePr>
        <p:xfrm>
          <a:off x="457200" y="1600200"/>
          <a:ext cx="8153400" cy="4668520"/>
        </p:xfrm>
        <a:graphic>
          <a:graphicData uri="http://schemas.openxmlformats.org/drawingml/2006/table">
            <a:tbl>
              <a:tblPr firstRow="1" bandRow="1">
                <a:tableStyleId>{5C22544A-7EE6-4342-B048-85BDC9FD1C3A}</a:tableStyleId>
              </a:tblPr>
              <a:tblGrid>
                <a:gridCol w="4800600"/>
                <a:gridCol w="3352800"/>
              </a:tblGrid>
              <a:tr h="370840">
                <a:tc>
                  <a:txBody>
                    <a:bodyPr/>
                    <a:lstStyle/>
                    <a:p>
                      <a:r>
                        <a:rPr lang="en-US" dirty="0" smtClean="0"/>
                        <a:t>𝜙</a:t>
                      </a:r>
                      <a:r>
                        <a:rPr lang="en-US" baseline="0" dirty="0" smtClean="0"/>
                        <a:t> </a:t>
                      </a:r>
                      <a:r>
                        <a:rPr kumimoji="0" lang="en-IN" sz="1800" b="1" kern="1200" baseline="0" dirty="0" smtClean="0">
                          <a:solidFill>
                            <a:schemeClr val="lt1"/>
                          </a:solidFill>
                          <a:latin typeface="+mn-lt"/>
                          <a:ea typeface="+mn-ea"/>
                          <a:cs typeface="+mn-cs"/>
                        </a:rPr>
                        <a:t>= 0.875 (5 items, 25 students)</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𝜙</a:t>
                      </a:r>
                      <a:r>
                        <a:rPr lang="en-US" baseline="0" dirty="0" smtClean="0"/>
                        <a:t> </a:t>
                      </a:r>
                      <a:r>
                        <a:rPr kumimoji="0" lang="en-IN" sz="1800" b="1" kern="1200" baseline="0" dirty="0" smtClean="0">
                          <a:solidFill>
                            <a:schemeClr val="lt1"/>
                          </a:solidFill>
                          <a:latin typeface="+mn-lt"/>
                          <a:ea typeface="+mn-ea"/>
                          <a:cs typeface="+mn-cs"/>
                        </a:rPr>
                        <a:t>= </a:t>
                      </a:r>
                      <a:r>
                        <a:rPr kumimoji="0" lang="en-IN" sz="1800" b="1" kern="1200" baseline="0" dirty="0" smtClean="0">
                          <a:solidFill>
                            <a:schemeClr val="lt1"/>
                          </a:solidFill>
                          <a:latin typeface="+mn-lt"/>
                          <a:ea typeface="+mn-ea"/>
                          <a:cs typeface="+mn-cs"/>
                        </a:rPr>
                        <a:t>0.794 (</a:t>
                      </a:r>
                      <a:r>
                        <a:rPr kumimoji="0" lang="en-IN" sz="1800" b="1" kern="1200" baseline="0" dirty="0" smtClean="0">
                          <a:solidFill>
                            <a:schemeClr val="lt1"/>
                          </a:solidFill>
                          <a:latin typeface="+mn-lt"/>
                          <a:ea typeface="+mn-ea"/>
                          <a:cs typeface="+mn-cs"/>
                        </a:rPr>
                        <a:t>3 items, 25 students)</a:t>
                      </a:r>
                      <a:endParaRPr lang="en-AU" dirty="0" smtClean="0"/>
                    </a:p>
                  </a:txBody>
                  <a:tcPr/>
                </a:tc>
              </a:tr>
              <a:tr h="370840">
                <a:tc>
                  <a:txBody>
                    <a:bodyPr/>
                    <a:lstStyle/>
                    <a:p>
                      <a:r>
                        <a:rPr kumimoji="0" lang="en-IN" sz="1800" kern="1200" baseline="0" dirty="0" smtClean="0">
                          <a:solidFill>
                            <a:schemeClr val="dk1"/>
                          </a:solidFill>
                          <a:latin typeface="+mn-lt"/>
                          <a:ea typeface="+mn-ea"/>
                          <a:cs typeface="+mn-cs"/>
                        </a:rPr>
                        <a:t>9. I engaged in experiences that subsequently helped me learn ideas or skills that were new </a:t>
                      </a:r>
                      <a:r>
                        <a:rPr kumimoji="0" lang="en-AU" sz="1800" kern="1200" baseline="0" dirty="0" smtClean="0">
                          <a:solidFill>
                            <a:schemeClr val="dk1"/>
                          </a:solidFill>
                          <a:latin typeface="+mn-lt"/>
                          <a:ea typeface="+mn-ea"/>
                          <a:cs typeface="+mn-cs"/>
                        </a:rPr>
                        <a:t>and unfamiliar to me.</a:t>
                      </a:r>
                    </a:p>
                  </a:txBody>
                  <a:tcPr/>
                </a:tc>
                <a:tc>
                  <a:txBody>
                    <a:bodyPr/>
                    <a:lstStyle/>
                    <a:p>
                      <a:endParaRPr lang="en-AU" dirty="0"/>
                    </a:p>
                  </a:txBody>
                  <a:tcPr/>
                </a:tc>
              </a:tr>
              <a:tr h="370840">
                <a:tc>
                  <a:txBody>
                    <a:bodyPr/>
                    <a:lstStyle/>
                    <a:p>
                      <a:r>
                        <a:rPr kumimoji="0" lang="en-IN" sz="1800" kern="1200" baseline="0" dirty="0" smtClean="0">
                          <a:solidFill>
                            <a:schemeClr val="dk1"/>
                          </a:solidFill>
                          <a:latin typeface="+mn-lt"/>
                          <a:ea typeface="+mn-ea"/>
                          <a:cs typeface="+mn-cs"/>
                        </a:rPr>
                        <a:t>26. My instructor provided a learning structure that helped me to mentally organize </a:t>
                      </a:r>
                      <a:r>
                        <a:rPr kumimoji="0" lang="en-AU" sz="1800" kern="1200" baseline="0" dirty="0" smtClean="0">
                          <a:solidFill>
                            <a:schemeClr val="dk1"/>
                          </a:solidFill>
                          <a:latin typeface="+mn-lt"/>
                          <a:ea typeface="+mn-ea"/>
                          <a:cs typeface="+mn-cs"/>
                        </a:rPr>
                        <a:t>new knowledge and skills.</a:t>
                      </a:r>
                    </a:p>
                  </a:txBody>
                  <a:tcPr/>
                </a:tc>
                <a:tc>
                  <a:txBody>
                    <a:bodyPr/>
                    <a:lstStyle/>
                    <a:p>
                      <a:endParaRPr lang="en-AU"/>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800" kern="1200" baseline="0" dirty="0" smtClean="0">
                          <a:solidFill>
                            <a:schemeClr val="dk1"/>
                          </a:solidFill>
                          <a:latin typeface="+mn-lt"/>
                          <a:ea typeface="+mn-ea"/>
                          <a:cs typeface="+mn-cs"/>
                        </a:rPr>
                        <a:t>19. In this course I was able to recall, describe or apply my past experience so that I could connect it to what I was expected to learn.</a:t>
                      </a:r>
                    </a:p>
                  </a:txBody>
                  <a:tcPr/>
                </a:tc>
                <a:tc rowSpan="3">
                  <a:txBody>
                    <a:bodyPr/>
                    <a:lstStyle/>
                    <a:p>
                      <a:pPr>
                        <a:buFontTx/>
                        <a:buChar char="-"/>
                      </a:pPr>
                      <a:r>
                        <a:rPr kumimoji="0" lang="en-IN" sz="1800" kern="1200" baseline="0" dirty="0" smtClean="0">
                          <a:solidFill>
                            <a:schemeClr val="dk1"/>
                          </a:solidFill>
                          <a:latin typeface="+mn-lt"/>
                          <a:ea typeface="+mn-ea"/>
                          <a:cs typeface="+mn-cs"/>
                        </a:rPr>
                        <a:t>More similar to each other than the other items on the scale.</a:t>
                      </a:r>
                    </a:p>
                    <a:p>
                      <a:pPr>
                        <a:buFontTx/>
                        <a:buChar char="-"/>
                      </a:pPr>
                      <a:endParaRPr kumimoji="0" lang="en-IN" sz="1800" kern="1200" baseline="0" dirty="0" smtClean="0">
                        <a:solidFill>
                          <a:schemeClr val="dk1"/>
                        </a:solidFill>
                        <a:latin typeface="+mn-lt"/>
                        <a:ea typeface="+mn-ea"/>
                        <a:cs typeface="+mn-cs"/>
                      </a:endParaRPr>
                    </a:p>
                    <a:p>
                      <a:pPr>
                        <a:buFontTx/>
                        <a:buChar char="-"/>
                      </a:pPr>
                      <a:r>
                        <a:rPr kumimoji="0" lang="en-US" sz="1800" kern="1200" baseline="0" dirty="0" smtClean="0">
                          <a:solidFill>
                            <a:schemeClr val="dk1"/>
                          </a:solidFill>
                          <a:latin typeface="+mn-lt"/>
                          <a:ea typeface="+mn-ea"/>
                          <a:cs typeface="+mn-cs"/>
                        </a:rPr>
                        <a:t> </a:t>
                      </a:r>
                      <a:r>
                        <a:rPr kumimoji="0" lang="en-IN" sz="1800" kern="1200" baseline="0" dirty="0" smtClean="0">
                          <a:solidFill>
                            <a:schemeClr val="dk1"/>
                          </a:solidFill>
                          <a:latin typeface="+mn-lt"/>
                          <a:ea typeface="+mn-ea"/>
                          <a:cs typeface="+mn-cs"/>
                        </a:rPr>
                        <a:t>Use 1 out of 19 and 35 and drop item 36 since it is negatively worded.</a:t>
                      </a:r>
                    </a:p>
                    <a:p>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800" kern="1200" baseline="0" dirty="0" smtClean="0">
                          <a:solidFill>
                            <a:schemeClr val="dk1"/>
                          </a:solidFill>
                          <a:latin typeface="+mn-lt"/>
                          <a:ea typeface="+mn-ea"/>
                          <a:cs typeface="+mn-cs"/>
                        </a:rPr>
                        <a:t>35. In this course I was able to connect my past experience to new ideas and skills I was </a:t>
                      </a:r>
                      <a:r>
                        <a:rPr kumimoji="0" lang="en-AU" sz="1800" kern="1200" baseline="0" dirty="0" smtClean="0">
                          <a:solidFill>
                            <a:schemeClr val="dk1"/>
                          </a:solidFill>
                          <a:latin typeface="+mn-lt"/>
                          <a:ea typeface="+mn-ea"/>
                          <a:cs typeface="+mn-cs"/>
                        </a:rPr>
                        <a:t>learning.</a:t>
                      </a:r>
                      <a:endParaRPr lang="en-AU" dirty="0" smtClean="0"/>
                    </a:p>
                  </a:txBody>
                  <a:tcPr/>
                </a:tc>
                <a:tc vMerge="1">
                  <a:txBody>
                    <a:bodyPr/>
                    <a:lstStyle/>
                    <a:p>
                      <a:endParaRPr lang="en-AU" b="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800" strike="sngStrike" kern="1200" baseline="0" dirty="0" smtClean="0">
                          <a:solidFill>
                            <a:schemeClr val="dk1"/>
                          </a:solidFill>
                          <a:latin typeface="+mn-lt"/>
                          <a:ea typeface="+mn-ea"/>
                          <a:cs typeface="+mn-cs"/>
                        </a:rPr>
                        <a:t>36. In this course I was not able to draw upon my past experience nor relate it to new things </a:t>
                      </a:r>
                      <a:r>
                        <a:rPr kumimoji="0" lang="en-AU" sz="1800" strike="sngStrike" kern="1200" baseline="0" dirty="0" smtClean="0">
                          <a:solidFill>
                            <a:schemeClr val="dk1"/>
                          </a:solidFill>
                          <a:latin typeface="+mn-lt"/>
                          <a:ea typeface="+mn-ea"/>
                          <a:cs typeface="+mn-cs"/>
                        </a:rPr>
                        <a:t>I was learning.</a:t>
                      </a:r>
                      <a:endParaRPr lang="en-AU" b="0" strike="sngStrike" baseline="0" dirty="0" smtClean="0"/>
                    </a:p>
                  </a:txBody>
                  <a:tcPr/>
                </a:tc>
                <a:tc vMerge="1">
                  <a:txBody>
                    <a:bodyPr/>
                    <a:lstStyle/>
                    <a:p>
                      <a:endParaRPr lang="en-AU" b="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Demonstration Scale</a:t>
            </a:r>
            <a:endParaRPr lang="en-AU" sz="4000" dirty="0"/>
          </a:p>
        </p:txBody>
      </p:sp>
      <p:graphicFrame>
        <p:nvGraphicFramePr>
          <p:cNvPr id="4" name="Content Placeholder 3"/>
          <p:cNvGraphicFramePr>
            <a:graphicFrameLocks noGrp="1"/>
          </p:cNvGraphicFramePr>
          <p:nvPr>
            <p:ph sz="quarter" idx="1"/>
          </p:nvPr>
        </p:nvGraphicFramePr>
        <p:xfrm>
          <a:off x="457200" y="1600200"/>
          <a:ext cx="8153400" cy="4119880"/>
        </p:xfrm>
        <a:graphic>
          <a:graphicData uri="http://schemas.openxmlformats.org/drawingml/2006/table">
            <a:tbl>
              <a:tblPr firstRow="1" bandRow="1">
                <a:tableStyleId>{5C22544A-7EE6-4342-B048-85BDC9FD1C3A}</a:tableStyleId>
              </a:tblPr>
              <a:tblGrid>
                <a:gridCol w="4800600"/>
                <a:gridCol w="3352800"/>
              </a:tblGrid>
              <a:tr h="370840">
                <a:tc>
                  <a:txBody>
                    <a:bodyPr/>
                    <a:lstStyle/>
                    <a:p>
                      <a:r>
                        <a:rPr lang="en-US" dirty="0" smtClean="0"/>
                        <a:t>𝜙</a:t>
                      </a:r>
                      <a:r>
                        <a:rPr lang="en-US" baseline="0" dirty="0" smtClean="0"/>
                        <a:t> </a:t>
                      </a:r>
                      <a:r>
                        <a:rPr kumimoji="0" lang="en-IN" sz="1800" b="1" kern="1200" baseline="0" dirty="0" smtClean="0">
                          <a:solidFill>
                            <a:schemeClr val="lt1"/>
                          </a:solidFill>
                          <a:latin typeface="+mn-lt"/>
                          <a:ea typeface="+mn-ea"/>
                          <a:cs typeface="+mn-cs"/>
                        </a:rPr>
                        <a:t>= 0.674 (5 items, 25 students)</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txBody>
                  <a:tcPr/>
                </a:tc>
              </a:tr>
              <a:tr h="370840">
                <a:tc>
                  <a:txBody>
                    <a:bodyPr/>
                    <a:lstStyle/>
                    <a:p>
                      <a:r>
                        <a:rPr kumimoji="0" lang="en-IN" sz="1800" kern="1200" baseline="0" dirty="0" smtClean="0">
                          <a:solidFill>
                            <a:schemeClr val="dk1"/>
                          </a:solidFill>
                          <a:latin typeface="+mn-lt"/>
                          <a:ea typeface="+mn-ea"/>
                          <a:cs typeface="+mn-cs"/>
                        </a:rPr>
                        <a:t>5. My instructor demonstrated skills I was expected to learn in this course.</a:t>
                      </a:r>
                      <a:endParaRPr kumimoji="0" lang="en-AU" sz="1800" kern="1200" baseline="0" dirty="0" smtClean="0">
                        <a:solidFill>
                          <a:schemeClr val="dk1"/>
                        </a:solidFill>
                        <a:latin typeface="+mn-lt"/>
                        <a:ea typeface="+mn-ea"/>
                        <a:cs typeface="+mn-cs"/>
                      </a:endParaRPr>
                    </a:p>
                  </a:txBody>
                  <a:tcPr/>
                </a:tc>
                <a:tc rowSpan="5">
                  <a:txBody>
                    <a:bodyPr/>
                    <a:lstStyle/>
                    <a:p>
                      <a:r>
                        <a:rPr lang="en-US" b="0" dirty="0" smtClean="0"/>
                        <a:t>- Moderate dependability because of low variability (SD=0.27)</a:t>
                      </a:r>
                      <a:r>
                        <a:rPr lang="en-US" b="0" baseline="0" dirty="0" smtClean="0"/>
                        <a:t> </a:t>
                      </a:r>
                      <a:r>
                        <a:rPr lang="en-US" b="0" dirty="0" smtClean="0"/>
                        <a:t>across classes.</a:t>
                      </a:r>
                    </a:p>
                    <a:p>
                      <a:endParaRPr lang="en-US" b="0" dirty="0" smtClean="0"/>
                    </a:p>
                    <a:p>
                      <a:pPr>
                        <a:buFontTx/>
                        <a:buChar char="-"/>
                      </a:pPr>
                      <a:r>
                        <a:rPr lang="en-US" b="0" dirty="0" smtClean="0"/>
                        <a:t>Acceptable within-class agreement</a:t>
                      </a:r>
                    </a:p>
                    <a:p>
                      <a:pPr>
                        <a:buFontTx/>
                        <a:buChar char="-"/>
                      </a:pPr>
                      <a:endParaRPr lang="en-US" b="1" dirty="0" smtClean="0"/>
                    </a:p>
                    <a:p>
                      <a:pPr>
                        <a:buFontTx/>
                        <a:buChar char="-"/>
                      </a:pPr>
                      <a:r>
                        <a:rPr lang="en-US" b="0" dirty="0" smtClean="0"/>
                        <a:t> Drop item 31 since it contains information covered in item 5 and item 31</a:t>
                      </a:r>
                      <a:r>
                        <a:rPr lang="en-US" b="0" baseline="0" dirty="0" smtClean="0"/>
                        <a:t> is negatively worded.</a:t>
                      </a:r>
                      <a:r>
                        <a:rPr lang="en-US" b="0" dirty="0" smtClean="0"/>
                        <a:t> </a:t>
                      </a:r>
                      <a:endParaRPr lang="en-AU" b="0" dirty="0"/>
                    </a:p>
                  </a:txBody>
                  <a:tcPr/>
                </a:tc>
              </a:tr>
              <a:tr h="370840">
                <a:tc>
                  <a:txBody>
                    <a:bodyPr/>
                    <a:lstStyle/>
                    <a:p>
                      <a:r>
                        <a:rPr kumimoji="0" lang="en-IN" sz="1800" kern="1200" baseline="0" dirty="0" smtClean="0">
                          <a:solidFill>
                            <a:schemeClr val="dk1"/>
                          </a:solidFill>
                          <a:latin typeface="+mn-lt"/>
                          <a:ea typeface="+mn-ea"/>
                          <a:cs typeface="+mn-cs"/>
                        </a:rPr>
                        <a:t>14. Media used in this course (texts, illustrations, graphics, audio, video, computers) were</a:t>
                      </a:r>
                    </a:p>
                    <a:p>
                      <a:r>
                        <a:rPr kumimoji="0" lang="en-AU" sz="1800" kern="1200" baseline="0" dirty="0" smtClean="0">
                          <a:solidFill>
                            <a:schemeClr val="dk1"/>
                          </a:solidFill>
                          <a:latin typeface="+mn-lt"/>
                          <a:ea typeface="+mn-ea"/>
                          <a:cs typeface="+mn-cs"/>
                        </a:rPr>
                        <a:t>helpful in learning.</a:t>
                      </a:r>
                      <a:endParaRPr kumimoji="0" lang="en-IN" sz="1800" kern="1200" baseline="0" dirty="0" smtClean="0">
                        <a:solidFill>
                          <a:schemeClr val="dk1"/>
                        </a:solidFill>
                        <a:latin typeface="+mn-lt"/>
                        <a:ea typeface="+mn-ea"/>
                        <a:cs typeface="+mn-cs"/>
                      </a:endParaRPr>
                    </a:p>
                  </a:txBody>
                  <a:tcPr/>
                </a:tc>
                <a:tc vMerge="1">
                  <a:txBody>
                    <a:bodyPr/>
                    <a:lstStyle/>
                    <a:p>
                      <a:endParaRPr lang="en-AU"/>
                    </a:p>
                  </a:txBody>
                  <a:tcPr/>
                </a:tc>
              </a:tr>
              <a:tr h="370840">
                <a:tc>
                  <a:txBody>
                    <a:bodyPr/>
                    <a:lstStyle/>
                    <a:p>
                      <a:r>
                        <a:rPr kumimoji="0" lang="en-US" sz="1800" kern="1200" baseline="0" dirty="0" smtClean="0">
                          <a:solidFill>
                            <a:schemeClr val="dk1"/>
                          </a:solidFill>
                          <a:latin typeface="+mn-lt"/>
                          <a:ea typeface="+mn-ea"/>
                          <a:cs typeface="+mn-cs"/>
                        </a:rPr>
                        <a:t>16. </a:t>
                      </a:r>
                      <a:r>
                        <a:rPr kumimoji="0" lang="en-IN" sz="1800" kern="1200" baseline="0" dirty="0" smtClean="0">
                          <a:solidFill>
                            <a:schemeClr val="dk1"/>
                          </a:solidFill>
                          <a:latin typeface="+mn-lt"/>
                          <a:ea typeface="+mn-ea"/>
                          <a:cs typeface="+mn-cs"/>
                        </a:rPr>
                        <a:t>My instructor gave examples and counter-examples of concepts that I was expected to learn.</a:t>
                      </a:r>
                      <a:endParaRPr kumimoji="0" lang="en-AU" sz="1800" kern="1200" baseline="0" dirty="0" smtClean="0">
                        <a:solidFill>
                          <a:schemeClr val="dk1"/>
                        </a:solidFill>
                        <a:latin typeface="+mn-lt"/>
                        <a:ea typeface="+mn-ea"/>
                        <a:cs typeface="+mn-cs"/>
                      </a:endParaRPr>
                    </a:p>
                  </a:txBody>
                  <a:tcPr/>
                </a:tc>
                <a:tc vMerge="1">
                  <a:txBody>
                    <a:bodyPr/>
                    <a:lstStyle/>
                    <a:p>
                      <a:endParaRPr lang="en-AU"/>
                    </a:p>
                  </a:txBody>
                  <a:tcPr/>
                </a:tc>
              </a:tr>
              <a:tr h="370840">
                <a:tc>
                  <a:txBody>
                    <a:bodyPr/>
                    <a:lstStyle/>
                    <a:p>
                      <a:r>
                        <a:rPr kumimoji="0" lang="en-IN" sz="1800" strike="sngStrike" kern="1200" baseline="0" dirty="0" smtClean="0">
                          <a:solidFill>
                            <a:schemeClr val="dk1"/>
                          </a:solidFill>
                          <a:latin typeface="+mn-lt"/>
                          <a:ea typeface="+mn-ea"/>
                          <a:cs typeface="+mn-cs"/>
                        </a:rPr>
                        <a:t>31. My instructor did not demonstrate skills I was expected to learn.</a:t>
                      </a:r>
                      <a:endParaRPr lang="en-AU" strike="sngStrike" baseline="0" dirty="0" smtClean="0"/>
                    </a:p>
                  </a:txBody>
                  <a:tcPr/>
                </a:tc>
                <a:tc vMerge="1">
                  <a:txBody>
                    <a:bodyPr/>
                    <a:lstStyle/>
                    <a:p>
                      <a:endParaRPr lang="en-AU" dirty="0"/>
                    </a:p>
                  </a:txBody>
                  <a:tcPr/>
                </a:tc>
              </a:tr>
              <a:tr h="370840">
                <a:tc>
                  <a:txBody>
                    <a:bodyPr/>
                    <a:lstStyle/>
                    <a:p>
                      <a:r>
                        <a:rPr kumimoji="0" lang="en-IN" sz="1800" kern="1200" baseline="0" dirty="0" smtClean="0">
                          <a:solidFill>
                            <a:schemeClr val="dk1"/>
                          </a:solidFill>
                          <a:latin typeface="+mn-lt"/>
                          <a:ea typeface="+mn-ea"/>
                          <a:cs typeface="+mn-cs"/>
                        </a:rPr>
                        <a:t>38. My instructor provided alternative ways of understanding the same ideas or skills.</a:t>
                      </a:r>
                      <a:endParaRPr lang="en-AU" b="1" dirty="0" smtClean="0"/>
                    </a:p>
                  </a:txBody>
                  <a:tcPr/>
                </a:tc>
                <a:tc vMerge="1">
                  <a:txBody>
                    <a:bodyPr/>
                    <a:lstStyle/>
                    <a:p>
                      <a:endParaRPr lang="en-AU" b="1"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Application Scale</a:t>
            </a:r>
            <a:endParaRPr lang="en-AU" sz="4000" dirty="0"/>
          </a:p>
        </p:txBody>
      </p:sp>
      <p:graphicFrame>
        <p:nvGraphicFramePr>
          <p:cNvPr id="5" name="Table 4"/>
          <p:cNvGraphicFramePr>
            <a:graphicFrameLocks noGrp="1"/>
          </p:cNvGraphicFramePr>
          <p:nvPr/>
        </p:nvGraphicFramePr>
        <p:xfrm>
          <a:off x="609600" y="1752600"/>
          <a:ext cx="7772400" cy="420624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𝜙</a:t>
                      </a:r>
                      <a:r>
                        <a:rPr lang="en-US" baseline="0" dirty="0" smtClean="0"/>
                        <a:t> </a:t>
                      </a:r>
                      <a:r>
                        <a:rPr kumimoji="0" lang="en-IN" sz="1800" b="1" kern="1200" baseline="0" dirty="0" smtClean="0">
                          <a:solidFill>
                            <a:schemeClr val="lt1"/>
                          </a:solidFill>
                          <a:latin typeface="+mn-lt"/>
                          <a:ea typeface="+mn-ea"/>
                          <a:cs typeface="+mn-cs"/>
                        </a:rPr>
                        <a:t>= 0.753 (3 items, 25 students)</a:t>
                      </a:r>
                      <a:endParaRPr lang="en-AU" dirty="0" smtClean="0"/>
                    </a:p>
                    <a:p>
                      <a:endParaRPr lang="en-AU" dirty="0"/>
                    </a:p>
                  </a:txBody>
                  <a:tcPr/>
                </a:tc>
                <a:tc>
                  <a:txBody>
                    <a:bodyPr/>
                    <a:lstStyle/>
                    <a:p>
                      <a:endParaRPr lang="en-AU"/>
                    </a:p>
                  </a:txBody>
                  <a:tcPr/>
                </a:tc>
              </a:tr>
              <a:tr h="370840">
                <a:tc>
                  <a:txBody>
                    <a:bodyPr/>
                    <a:lstStyle/>
                    <a:p>
                      <a:r>
                        <a:rPr kumimoji="0" lang="en-IN" sz="1800" kern="1200" baseline="0" dirty="0" smtClean="0">
                          <a:solidFill>
                            <a:schemeClr val="dk1"/>
                          </a:solidFill>
                          <a:latin typeface="+mn-lt"/>
                          <a:ea typeface="+mn-ea"/>
                          <a:cs typeface="+mn-cs"/>
                        </a:rPr>
                        <a:t>7. My instructor detected and corrected errors I was making when solving problems</a:t>
                      </a:r>
                      <a:r>
                        <a:rPr kumimoji="0" lang="en-IN" sz="1800" kern="1200" baseline="0" smtClean="0">
                          <a:solidFill>
                            <a:schemeClr val="dk1"/>
                          </a:solidFill>
                          <a:latin typeface="+mn-lt"/>
                          <a:ea typeface="+mn-ea"/>
                          <a:cs typeface="+mn-cs"/>
                        </a:rPr>
                        <a:t>, </a:t>
                      </a:r>
                      <a:r>
                        <a:rPr kumimoji="0" lang="en-IN" sz="1800" kern="1200" baseline="0" smtClean="0">
                          <a:solidFill>
                            <a:schemeClr val="dk1"/>
                          </a:solidFill>
                          <a:latin typeface="+mn-lt"/>
                          <a:ea typeface="+mn-ea"/>
                          <a:cs typeface="+mn-cs"/>
                        </a:rPr>
                        <a:t>doing learning </a:t>
                      </a:r>
                      <a:r>
                        <a:rPr kumimoji="0" lang="en-IN" sz="1800" kern="1200" baseline="0" dirty="0" smtClean="0">
                          <a:solidFill>
                            <a:schemeClr val="dk1"/>
                          </a:solidFill>
                          <a:latin typeface="+mn-lt"/>
                          <a:ea typeface="+mn-ea"/>
                          <a:cs typeface="+mn-cs"/>
                        </a:rPr>
                        <a:t>tasks or completing assignments.</a:t>
                      </a:r>
                      <a:endParaRPr kumimoji="0" lang="en-AU" sz="1800" kern="1200" baseline="0" dirty="0" smtClean="0">
                        <a:solidFill>
                          <a:schemeClr val="dk1"/>
                        </a:solidFill>
                        <a:latin typeface="+mn-lt"/>
                        <a:ea typeface="+mn-ea"/>
                        <a:cs typeface="+mn-cs"/>
                      </a:endParaRPr>
                    </a:p>
                  </a:txBody>
                  <a:tcPr/>
                </a:tc>
                <a:tc>
                  <a:txBody>
                    <a:bodyPr/>
                    <a:lstStyle/>
                    <a:p>
                      <a:endParaRPr lang="en-AU"/>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dk1"/>
                          </a:solidFill>
                          <a:latin typeface="+mn-lt"/>
                          <a:ea typeface="+mn-ea"/>
                          <a:cs typeface="+mn-cs"/>
                        </a:rPr>
                        <a:t>32. </a:t>
                      </a:r>
                      <a:r>
                        <a:rPr kumimoji="0" lang="en-IN" sz="1800" kern="1200" baseline="0" dirty="0" smtClean="0">
                          <a:solidFill>
                            <a:schemeClr val="dk1"/>
                          </a:solidFill>
                          <a:latin typeface="+mn-lt"/>
                          <a:ea typeface="+mn-ea"/>
                          <a:cs typeface="+mn-cs"/>
                        </a:rPr>
                        <a:t>I had opportunities to practice or try out what I learned in this course.</a:t>
                      </a:r>
                    </a:p>
                  </a:txBody>
                  <a:tcPr/>
                </a:tc>
                <a:tc>
                  <a:txBody>
                    <a:bodyPr/>
                    <a:lstStyle/>
                    <a:p>
                      <a:endParaRPr lang="en-AU"/>
                    </a:p>
                  </a:txBody>
                  <a:tcPr/>
                </a:tc>
              </a:tr>
              <a:tr h="370840">
                <a:tc>
                  <a:txBody>
                    <a:bodyPr/>
                    <a:lstStyle/>
                    <a:p>
                      <a:r>
                        <a:rPr kumimoji="0" lang="en-US" sz="1800" kern="1200" baseline="0" dirty="0" smtClean="0">
                          <a:solidFill>
                            <a:schemeClr val="dk1"/>
                          </a:solidFill>
                          <a:latin typeface="+mn-lt"/>
                          <a:ea typeface="+mn-ea"/>
                          <a:cs typeface="+mn-cs"/>
                        </a:rPr>
                        <a:t>37. </a:t>
                      </a:r>
                      <a:r>
                        <a:rPr kumimoji="0" lang="en-IN" sz="1800" kern="1200" baseline="0" dirty="0" smtClean="0">
                          <a:solidFill>
                            <a:schemeClr val="dk1"/>
                          </a:solidFill>
                          <a:latin typeface="+mn-lt"/>
                          <a:ea typeface="+mn-ea"/>
                          <a:cs typeface="+mn-cs"/>
                        </a:rPr>
                        <a:t>My course instructor gave me personal feedback or appropriate coaching on what I was </a:t>
                      </a:r>
                      <a:r>
                        <a:rPr kumimoji="0" lang="en-AU" sz="1800" kern="1200" baseline="0" dirty="0" smtClean="0">
                          <a:solidFill>
                            <a:schemeClr val="dk1"/>
                          </a:solidFill>
                          <a:latin typeface="+mn-lt"/>
                          <a:ea typeface="+mn-ea"/>
                          <a:cs typeface="+mn-cs"/>
                        </a:rPr>
                        <a:t>trying to learn.</a:t>
                      </a:r>
                    </a:p>
                  </a:txBody>
                  <a:tcPr/>
                </a:tc>
                <a:tc>
                  <a:txBody>
                    <a:bodyPr/>
                    <a:lstStyle/>
                    <a:p>
                      <a:r>
                        <a:rPr lang="en-US" b="1" dirty="0" smtClean="0"/>
                        <a:t>37. </a:t>
                      </a:r>
                      <a:r>
                        <a:rPr kumimoji="0" lang="en-IN" sz="1800" b="1" kern="1200" baseline="0" dirty="0" smtClean="0">
                          <a:solidFill>
                            <a:schemeClr val="dk1"/>
                          </a:solidFill>
                          <a:latin typeface="+mn-lt"/>
                          <a:ea typeface="+mn-ea"/>
                          <a:cs typeface="+mn-cs"/>
                        </a:rPr>
                        <a:t>My instructor gave me feedback on what I was trying to learn.</a:t>
                      </a:r>
                    </a:p>
                    <a:p>
                      <a:pPr>
                        <a:buFontTx/>
                        <a:buChar char="-"/>
                      </a:pPr>
                      <a:r>
                        <a:rPr kumimoji="0" lang="en-IN" sz="1800" kern="1200" baseline="0" dirty="0" smtClean="0">
                          <a:solidFill>
                            <a:schemeClr val="dk1"/>
                          </a:solidFill>
                          <a:latin typeface="+mn-lt"/>
                          <a:ea typeface="+mn-ea"/>
                          <a:cs typeface="+mn-cs"/>
                        </a:rPr>
                        <a:t>Low within-class agreement </a:t>
                      </a:r>
                    </a:p>
                    <a:p>
                      <a:pPr>
                        <a:buFontTx/>
                        <a:buChar char="-"/>
                      </a:pPr>
                      <a:r>
                        <a:rPr kumimoji="0" lang="en-IN" sz="1800" kern="1200" baseline="0" dirty="0" smtClean="0">
                          <a:solidFill>
                            <a:schemeClr val="dk1"/>
                          </a:solidFill>
                          <a:latin typeface="+mn-lt"/>
                          <a:ea typeface="+mn-ea"/>
                          <a:cs typeface="+mn-cs"/>
                        </a:rPr>
                        <a:t> Feedback and coaching do not necessarily mean the same.</a:t>
                      </a:r>
                    </a:p>
                    <a:p>
                      <a:pPr>
                        <a:buFontTx/>
                        <a:buChar char="-"/>
                      </a:pPr>
                      <a:r>
                        <a:rPr kumimoji="0" lang="en-IN" sz="1800" kern="1200" baseline="0" dirty="0" smtClean="0">
                          <a:solidFill>
                            <a:schemeClr val="dk1"/>
                          </a:solidFill>
                          <a:latin typeface="+mn-lt"/>
                          <a:ea typeface="+mn-ea"/>
                          <a:cs typeface="+mn-cs"/>
                        </a:rPr>
                        <a:t> Use of ‘personal’ may be problematic.</a:t>
                      </a:r>
                      <a:endParaRPr lang="en-AU"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Integration Scale</a:t>
            </a:r>
            <a:endParaRPr lang="en-AU" sz="4000" dirty="0"/>
          </a:p>
        </p:txBody>
      </p:sp>
      <p:graphicFrame>
        <p:nvGraphicFramePr>
          <p:cNvPr id="5" name="Table 4"/>
          <p:cNvGraphicFramePr>
            <a:graphicFrameLocks noGrp="1"/>
          </p:cNvGraphicFramePr>
          <p:nvPr/>
        </p:nvGraphicFramePr>
        <p:xfrm>
          <a:off x="609600" y="1600200"/>
          <a:ext cx="8153400" cy="4942840"/>
        </p:xfrm>
        <a:graphic>
          <a:graphicData uri="http://schemas.openxmlformats.org/drawingml/2006/table">
            <a:tbl>
              <a:tblPr firstRow="1" bandRow="1">
                <a:tableStyleId>{5C22544A-7EE6-4342-B048-85BDC9FD1C3A}</a:tableStyleId>
              </a:tblPr>
              <a:tblGrid>
                <a:gridCol w="3922862"/>
                <a:gridCol w="423053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𝜙</a:t>
                      </a:r>
                      <a:r>
                        <a:rPr lang="en-US" baseline="0" dirty="0" smtClean="0"/>
                        <a:t> </a:t>
                      </a:r>
                      <a:r>
                        <a:rPr kumimoji="0" lang="en-IN" sz="1800" b="1" kern="1200" baseline="0" dirty="0" smtClean="0">
                          <a:solidFill>
                            <a:schemeClr val="lt1"/>
                          </a:solidFill>
                          <a:latin typeface="+mn-lt"/>
                          <a:ea typeface="+mn-ea"/>
                          <a:cs typeface="+mn-cs"/>
                        </a:rPr>
                        <a:t>= 0.896 (5 items, 25 students)</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𝜙</a:t>
                      </a:r>
                      <a:r>
                        <a:rPr lang="en-US" baseline="0" dirty="0" smtClean="0"/>
                        <a:t> </a:t>
                      </a:r>
                      <a:r>
                        <a:rPr kumimoji="0" lang="en-IN" sz="1800" b="1" kern="1200" baseline="0" dirty="0" smtClean="0">
                          <a:solidFill>
                            <a:schemeClr val="lt1"/>
                          </a:solidFill>
                          <a:latin typeface="+mn-lt"/>
                          <a:ea typeface="+mn-ea"/>
                          <a:cs typeface="+mn-cs"/>
                        </a:rPr>
                        <a:t>= 0.854 (3 items, 25 students)</a:t>
                      </a:r>
                      <a:endParaRPr lang="en-AU" dirty="0" smtClean="0"/>
                    </a:p>
                  </a:txBody>
                  <a:tcPr/>
                </a:tc>
              </a:tr>
              <a:tr h="370840">
                <a:tc>
                  <a:txBody>
                    <a:bodyPr/>
                    <a:lstStyle/>
                    <a:p>
                      <a:r>
                        <a:rPr kumimoji="0" lang="en-IN" sz="1800" kern="1200" baseline="0" dirty="0" smtClean="0">
                          <a:solidFill>
                            <a:schemeClr val="dk1"/>
                          </a:solidFill>
                          <a:latin typeface="+mn-lt"/>
                          <a:ea typeface="+mn-ea"/>
                          <a:cs typeface="+mn-cs"/>
                        </a:rPr>
                        <a:t>11. I had opportunities in this course to explore how I could personally use what I have learned.</a:t>
                      </a:r>
                      <a:endParaRPr kumimoji="0" lang="en-AU" sz="1800" kern="1200" baseline="0" dirty="0" smtClean="0">
                        <a:solidFill>
                          <a:schemeClr val="dk1"/>
                        </a:solidFill>
                        <a:latin typeface="+mn-lt"/>
                        <a:ea typeface="+mn-ea"/>
                        <a:cs typeface="+mn-cs"/>
                      </a:endParaRPr>
                    </a:p>
                  </a:txBody>
                  <a:tcPr/>
                </a:tc>
                <a:tc rowSpan="2">
                  <a:txBody>
                    <a:bodyPr/>
                    <a:lstStyle/>
                    <a:p>
                      <a:pPr>
                        <a:buFontTx/>
                        <a:buChar char="-"/>
                      </a:pPr>
                      <a:r>
                        <a:rPr lang="en-US" b="1" dirty="0" smtClean="0"/>
                        <a:t>Use one of these 2</a:t>
                      </a:r>
                      <a:r>
                        <a:rPr lang="en-US" b="1" baseline="0" dirty="0" smtClean="0"/>
                        <a:t> </a:t>
                      </a:r>
                      <a:r>
                        <a:rPr lang="en-US" b="1" dirty="0" smtClean="0"/>
                        <a:t>items </a:t>
                      </a:r>
                      <a:r>
                        <a:rPr lang="en-US" dirty="0" smtClean="0"/>
                        <a:t>since the scale yields dependable scores with just 3 items. </a:t>
                      </a:r>
                    </a:p>
                    <a:p>
                      <a:pPr>
                        <a:buFontTx/>
                        <a:buChar char="-"/>
                      </a:pPr>
                      <a:r>
                        <a:rPr kumimoji="0" lang="en-US" sz="1800" kern="1200" baseline="0" dirty="0" smtClean="0">
                          <a:solidFill>
                            <a:schemeClr val="dk1"/>
                          </a:solidFill>
                          <a:latin typeface="+mn-lt"/>
                          <a:ea typeface="+mn-ea"/>
                          <a:cs typeface="+mn-cs"/>
                        </a:rPr>
                        <a:t> These items are </a:t>
                      </a:r>
                      <a:r>
                        <a:rPr kumimoji="0" lang="en-AU" sz="1800" kern="1200" baseline="0" dirty="0" smtClean="0">
                          <a:solidFill>
                            <a:schemeClr val="dk1"/>
                          </a:solidFill>
                          <a:latin typeface="+mn-lt"/>
                          <a:ea typeface="+mn-ea"/>
                          <a:cs typeface="+mn-cs"/>
                        </a:rPr>
                        <a:t>more similar to each </a:t>
                      </a:r>
                      <a:r>
                        <a:rPr kumimoji="0" lang="en-IN" sz="1800" kern="1200" baseline="0" dirty="0" smtClean="0">
                          <a:solidFill>
                            <a:schemeClr val="dk1"/>
                          </a:solidFill>
                          <a:latin typeface="+mn-lt"/>
                          <a:ea typeface="+mn-ea"/>
                          <a:cs typeface="+mn-cs"/>
                        </a:rPr>
                        <a:t>other than the other items on the </a:t>
                      </a:r>
                      <a:r>
                        <a:rPr kumimoji="0" lang="en-AU" sz="1800" kern="1200" baseline="0" dirty="0" smtClean="0">
                          <a:solidFill>
                            <a:schemeClr val="dk1"/>
                          </a:solidFill>
                          <a:latin typeface="+mn-lt"/>
                          <a:ea typeface="+mn-ea"/>
                          <a:cs typeface="+mn-cs"/>
                        </a:rPr>
                        <a:t>scale.</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dk1"/>
                          </a:solidFill>
                          <a:latin typeface="+mn-lt"/>
                          <a:ea typeface="+mn-ea"/>
                          <a:cs typeface="+mn-cs"/>
                        </a:rPr>
                        <a:t>24. </a:t>
                      </a:r>
                      <a:r>
                        <a:rPr kumimoji="0" lang="en-IN" sz="1800" kern="1200" baseline="0" dirty="0" smtClean="0">
                          <a:solidFill>
                            <a:schemeClr val="dk1"/>
                          </a:solidFill>
                          <a:latin typeface="+mn-lt"/>
                          <a:ea typeface="+mn-ea"/>
                          <a:cs typeface="+mn-cs"/>
                        </a:rPr>
                        <a:t>I see how I can apply what I learned in this course to real life situations.</a:t>
                      </a:r>
                    </a:p>
                  </a:txBody>
                  <a:tcPr/>
                </a:tc>
                <a:tc vMerge="1">
                  <a:txBody>
                    <a:bodyPr/>
                    <a:lstStyle/>
                    <a:p>
                      <a:endParaRPr lang="en-AU" dirty="0"/>
                    </a:p>
                  </a:txBody>
                  <a:tcPr/>
                </a:tc>
              </a:tr>
              <a:tr h="370840">
                <a:tc>
                  <a:txBody>
                    <a:bodyPr/>
                    <a:lstStyle/>
                    <a:p>
                      <a:r>
                        <a:rPr kumimoji="0" lang="en-US" sz="1800" kern="1200" baseline="0" dirty="0" smtClean="0">
                          <a:solidFill>
                            <a:schemeClr val="dk1"/>
                          </a:solidFill>
                          <a:latin typeface="+mn-lt"/>
                          <a:ea typeface="+mn-ea"/>
                          <a:cs typeface="+mn-cs"/>
                        </a:rPr>
                        <a:t>30. </a:t>
                      </a:r>
                      <a:r>
                        <a:rPr kumimoji="0" lang="en-IN" sz="1800" kern="1200" baseline="0" dirty="0" smtClean="0">
                          <a:solidFill>
                            <a:schemeClr val="dk1"/>
                          </a:solidFill>
                          <a:latin typeface="+mn-lt"/>
                          <a:ea typeface="+mn-ea"/>
                          <a:cs typeface="+mn-cs"/>
                        </a:rPr>
                        <a:t>I was able to publicly demonstrate to others what I learned in this course.</a:t>
                      </a:r>
                      <a:endParaRPr kumimoji="0" lang="en-AU" sz="1800" kern="1200" baseline="0" dirty="0" smtClean="0">
                        <a:solidFill>
                          <a:schemeClr val="dk1"/>
                        </a:solidFill>
                        <a:latin typeface="+mn-lt"/>
                        <a:ea typeface="+mn-ea"/>
                        <a:cs typeface="+mn-cs"/>
                      </a:endParaRPr>
                    </a:p>
                  </a:txBody>
                  <a:tcPr/>
                </a:tc>
                <a:tc>
                  <a:txBody>
                    <a:bodyPr/>
                    <a:lstStyle/>
                    <a:p>
                      <a:endParaRPr lang="en-AU" dirty="0"/>
                    </a:p>
                  </a:txBody>
                  <a:tcPr/>
                </a:tc>
              </a:tr>
              <a:tr h="370840">
                <a:tc>
                  <a:txBody>
                    <a:bodyPr/>
                    <a:lstStyle/>
                    <a:p>
                      <a:r>
                        <a:rPr kumimoji="0" lang="en-US" sz="1800" kern="1200" baseline="0" dirty="0" smtClean="0">
                          <a:solidFill>
                            <a:schemeClr val="dk1"/>
                          </a:solidFill>
                          <a:latin typeface="+mn-lt"/>
                          <a:ea typeface="+mn-ea"/>
                          <a:cs typeface="+mn-cs"/>
                        </a:rPr>
                        <a:t>33. </a:t>
                      </a:r>
                      <a:r>
                        <a:rPr kumimoji="0" lang="en-IN" sz="1800" kern="1200" baseline="0" dirty="0" smtClean="0">
                          <a:solidFill>
                            <a:schemeClr val="dk1"/>
                          </a:solidFill>
                          <a:latin typeface="+mn-lt"/>
                          <a:ea typeface="+mn-ea"/>
                          <a:cs typeface="+mn-cs"/>
                        </a:rPr>
                        <a:t>In this course I was able to reflect on, discuss with others, and defend what I learned.</a:t>
                      </a:r>
                      <a:endParaRPr kumimoji="0" lang="en-AU" sz="1800" kern="1200" baseline="0" dirty="0" smtClean="0">
                        <a:solidFill>
                          <a:schemeClr val="dk1"/>
                        </a:solidFill>
                        <a:latin typeface="+mn-lt"/>
                        <a:ea typeface="+mn-ea"/>
                        <a:cs typeface="+mn-cs"/>
                      </a:endParaRPr>
                    </a:p>
                  </a:txBody>
                  <a:tcPr/>
                </a:tc>
                <a:tc>
                  <a:txBody>
                    <a:bodyPr/>
                    <a:lstStyle/>
                    <a:p>
                      <a:pPr>
                        <a:buFontTx/>
                        <a:buChar char="-"/>
                      </a:pPr>
                      <a:endParaRPr lang="en-AU" dirty="0"/>
                    </a:p>
                  </a:txBody>
                  <a:tcPr/>
                </a:tc>
              </a:tr>
              <a:tr h="370840">
                <a:tc>
                  <a:txBody>
                    <a:bodyPr/>
                    <a:lstStyle/>
                    <a:p>
                      <a:r>
                        <a:rPr kumimoji="0" lang="en-IN" sz="1800" strike="sngStrike" kern="1200" baseline="0" dirty="0" smtClean="0">
                          <a:solidFill>
                            <a:schemeClr val="dk1"/>
                          </a:solidFill>
                          <a:latin typeface="+mn-lt"/>
                          <a:ea typeface="+mn-ea"/>
                          <a:cs typeface="+mn-cs"/>
                        </a:rPr>
                        <a:t>39. I do not expect to apply what I learned in this course to my chosen profession or field of </a:t>
                      </a:r>
                      <a:r>
                        <a:rPr kumimoji="0" lang="en-AU" sz="1800" strike="sngStrike" kern="1200" baseline="0" dirty="0" smtClean="0">
                          <a:solidFill>
                            <a:schemeClr val="dk1"/>
                          </a:solidFill>
                          <a:latin typeface="+mn-lt"/>
                          <a:ea typeface="+mn-ea"/>
                          <a:cs typeface="+mn-cs"/>
                        </a:rPr>
                        <a:t>work.</a:t>
                      </a:r>
                    </a:p>
                  </a:txBody>
                  <a:tcPr/>
                </a:tc>
                <a:tc>
                  <a:txBody>
                    <a:bodyPr/>
                    <a:lstStyle/>
                    <a:p>
                      <a:pPr>
                        <a:buFontTx/>
                        <a:buChar char="-"/>
                      </a:pPr>
                      <a:r>
                        <a:rPr lang="en-US" b="1" dirty="0" smtClean="0"/>
                        <a:t> Drop </a:t>
                      </a:r>
                      <a:r>
                        <a:rPr lang="en-US" b="1" baseline="0" dirty="0" smtClean="0"/>
                        <a:t>this item</a:t>
                      </a:r>
                      <a:endParaRPr lang="en-US" b="1" dirty="0" smtClean="0"/>
                    </a:p>
                    <a:p>
                      <a:pPr>
                        <a:buFontTx/>
                        <a:buChar char="-"/>
                      </a:pPr>
                      <a:r>
                        <a:rPr lang="en-US" dirty="0" smtClean="0"/>
                        <a:t> Low within-class agreement</a:t>
                      </a:r>
                    </a:p>
                    <a:p>
                      <a:pPr>
                        <a:buFontTx/>
                        <a:buChar char="-"/>
                      </a:pPr>
                      <a:r>
                        <a:rPr kumimoji="0" lang="en-US" sz="1800" kern="1200" baseline="0" dirty="0" smtClean="0">
                          <a:solidFill>
                            <a:schemeClr val="dk1"/>
                          </a:solidFill>
                          <a:latin typeface="+mn-lt"/>
                          <a:ea typeface="+mn-ea"/>
                          <a:cs typeface="+mn-cs"/>
                        </a:rPr>
                        <a:t> P</a:t>
                      </a:r>
                      <a:r>
                        <a:rPr kumimoji="0" lang="en-IN" sz="1800" kern="1200" baseline="0" dirty="0" err="1" smtClean="0">
                          <a:solidFill>
                            <a:schemeClr val="dk1"/>
                          </a:solidFill>
                          <a:latin typeface="+mn-lt"/>
                          <a:ea typeface="+mn-ea"/>
                          <a:cs typeface="+mn-cs"/>
                        </a:rPr>
                        <a:t>ossible</a:t>
                      </a:r>
                      <a:r>
                        <a:rPr kumimoji="0" lang="en-IN" sz="1800" kern="1200" baseline="0" dirty="0" smtClean="0">
                          <a:solidFill>
                            <a:schemeClr val="dk1"/>
                          </a:solidFill>
                          <a:latin typeface="+mn-lt"/>
                          <a:ea typeface="+mn-ea"/>
                          <a:cs typeface="+mn-cs"/>
                        </a:rPr>
                        <a:t> confounding between relevance to a student‘s professional goals and instructor selection </a:t>
                      </a:r>
                      <a:r>
                        <a:rPr kumimoji="0" lang="en-AU" sz="1800" kern="1200" baseline="0" dirty="0" smtClean="0">
                          <a:solidFill>
                            <a:schemeClr val="dk1"/>
                          </a:solidFill>
                          <a:latin typeface="+mn-lt"/>
                          <a:ea typeface="+mn-ea"/>
                          <a:cs typeface="+mn-cs"/>
                        </a:rPr>
                        <a:t>of tasks.</a:t>
                      </a:r>
                      <a:endParaRPr lang="en-AU"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sp>
        <p:nvSpPr>
          <p:cNvPr id="2" name="Title 1"/>
          <p:cNvSpPr>
            <a:spLocks noGrp="1"/>
          </p:cNvSpPr>
          <p:nvPr>
            <p:ph type="title"/>
          </p:nvPr>
        </p:nvSpPr>
        <p:spPr/>
        <p:txBody>
          <a:bodyPr/>
          <a:lstStyle/>
          <a:p>
            <a:r>
              <a:rPr lang="en-US" dirty="0" smtClean="0"/>
              <a:t>Introduction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Academic Learning Time Scale</a:t>
            </a:r>
            <a:endParaRPr lang="en-AU" sz="4000" dirty="0"/>
          </a:p>
        </p:txBody>
      </p:sp>
      <p:graphicFrame>
        <p:nvGraphicFramePr>
          <p:cNvPr id="4" name="Content Placeholder 3"/>
          <p:cNvGraphicFramePr>
            <a:graphicFrameLocks noGrp="1"/>
          </p:cNvGraphicFramePr>
          <p:nvPr>
            <p:ph sz="quarter" idx="1"/>
          </p:nvPr>
        </p:nvGraphicFramePr>
        <p:xfrm>
          <a:off x="457200" y="1600200"/>
          <a:ext cx="8153400" cy="4668520"/>
        </p:xfrm>
        <a:graphic>
          <a:graphicData uri="http://schemas.openxmlformats.org/drawingml/2006/table">
            <a:tbl>
              <a:tblPr firstRow="1" bandRow="1">
                <a:tableStyleId>{5C22544A-7EE6-4342-B048-85BDC9FD1C3A}</a:tableStyleId>
              </a:tblPr>
              <a:tblGrid>
                <a:gridCol w="4800600"/>
                <a:gridCol w="3352800"/>
              </a:tblGrid>
              <a:tr h="370840">
                <a:tc>
                  <a:txBody>
                    <a:bodyPr/>
                    <a:lstStyle/>
                    <a:p>
                      <a:r>
                        <a:rPr lang="en-US" dirty="0" smtClean="0"/>
                        <a:t>𝜙</a:t>
                      </a:r>
                      <a:r>
                        <a:rPr lang="en-US" baseline="0" dirty="0" smtClean="0"/>
                        <a:t> </a:t>
                      </a:r>
                      <a:r>
                        <a:rPr kumimoji="0" lang="en-IN" sz="1800" b="1" kern="1200" baseline="0" dirty="0" smtClean="0">
                          <a:solidFill>
                            <a:schemeClr val="lt1"/>
                          </a:solidFill>
                          <a:latin typeface="+mn-lt"/>
                          <a:ea typeface="+mn-ea"/>
                          <a:cs typeface="+mn-cs"/>
                        </a:rPr>
                        <a:t>= 0.736 (5 items)</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txBody>
                  <a:tcPr/>
                </a:tc>
              </a:tr>
              <a:tr h="370840">
                <a:tc>
                  <a:txBody>
                    <a:bodyPr/>
                    <a:lstStyle/>
                    <a:p>
                      <a:r>
                        <a:rPr kumimoji="0" lang="en-US" sz="1800" kern="1200" baseline="0" dirty="0" smtClean="0">
                          <a:solidFill>
                            <a:schemeClr val="dk1"/>
                          </a:solidFill>
                          <a:latin typeface="+mn-lt"/>
                          <a:ea typeface="+mn-ea"/>
                          <a:cs typeface="+mn-cs"/>
                        </a:rPr>
                        <a:t>1. </a:t>
                      </a:r>
                      <a:r>
                        <a:rPr kumimoji="0" lang="en-IN" sz="1800" kern="1200" baseline="0" dirty="0" smtClean="0">
                          <a:solidFill>
                            <a:schemeClr val="dk1"/>
                          </a:solidFill>
                          <a:latin typeface="+mn-lt"/>
                          <a:ea typeface="+mn-ea"/>
                          <a:cs typeface="+mn-cs"/>
                        </a:rPr>
                        <a:t>I did not do very well on most of the tasks in this course, according to my instructor’s judgment of the quality of my work.</a:t>
                      </a:r>
                      <a:endParaRPr kumimoji="0" lang="en-AU" sz="1800" kern="1200" baseline="0" dirty="0" smtClean="0">
                        <a:solidFill>
                          <a:schemeClr val="dk1"/>
                        </a:solidFill>
                        <a:latin typeface="+mn-lt"/>
                        <a:ea typeface="+mn-ea"/>
                        <a:cs typeface="+mn-cs"/>
                      </a:endParaRPr>
                    </a:p>
                  </a:txBody>
                  <a:tcPr/>
                </a:tc>
                <a:tc rowSpan="5">
                  <a:txBody>
                    <a:bodyPr/>
                    <a:lstStyle/>
                    <a:p>
                      <a:pPr>
                        <a:buFontTx/>
                        <a:buChar char="-"/>
                      </a:pPr>
                      <a:r>
                        <a:rPr lang="en-US" dirty="0" smtClean="0"/>
                        <a:t>No</a:t>
                      </a:r>
                      <a:r>
                        <a:rPr lang="en-US" baseline="0" dirty="0" smtClean="0"/>
                        <a:t> change OR break compound item stems into simple ones and use specialized scoring technique by combining item pairs, since ALT is a compound theoretical construct.</a:t>
                      </a:r>
                    </a:p>
                    <a:p>
                      <a:pPr>
                        <a:buFontTx/>
                        <a:buChar char="-"/>
                      </a:pPr>
                      <a:endParaRPr lang="en-US" baseline="0" dirty="0" smtClean="0"/>
                    </a:p>
                    <a:p>
                      <a:pPr>
                        <a:buFontTx/>
                        <a:buChar char="-"/>
                      </a:pPr>
                      <a:r>
                        <a:rPr lang="en-US" baseline="0" dirty="0" smtClean="0"/>
                        <a:t>Alternatively, additional items may be generated to improve dependability</a:t>
                      </a:r>
                      <a:endParaRPr lang="en-AU" dirty="0"/>
                    </a:p>
                  </a:txBody>
                  <a:tcPr/>
                </a:tc>
              </a:tr>
              <a:tr h="370840">
                <a:tc>
                  <a:txBody>
                    <a:bodyPr/>
                    <a:lstStyle/>
                    <a:p>
                      <a:r>
                        <a:rPr kumimoji="0" lang="en-IN" sz="1800" kern="1200" baseline="0" dirty="0" smtClean="0">
                          <a:solidFill>
                            <a:schemeClr val="dk1"/>
                          </a:solidFill>
                          <a:latin typeface="+mn-lt"/>
                          <a:ea typeface="+mn-ea"/>
                          <a:cs typeface="+mn-cs"/>
                        </a:rPr>
                        <a:t>12. I frequently did very good work on projects,  assignments, problems and/or learning </a:t>
                      </a:r>
                      <a:r>
                        <a:rPr kumimoji="0" lang="en-AU" sz="1800" kern="1200" baseline="0" dirty="0" smtClean="0">
                          <a:solidFill>
                            <a:schemeClr val="dk1"/>
                          </a:solidFill>
                          <a:latin typeface="+mn-lt"/>
                          <a:ea typeface="+mn-ea"/>
                          <a:cs typeface="+mn-cs"/>
                        </a:rPr>
                        <a:t>activities for this course.</a:t>
                      </a:r>
                      <a:endParaRPr kumimoji="0" lang="en-IN" sz="1800" kern="1200" baseline="0" dirty="0" smtClean="0">
                        <a:solidFill>
                          <a:schemeClr val="dk1"/>
                        </a:solidFill>
                        <a:latin typeface="+mn-lt"/>
                        <a:ea typeface="+mn-ea"/>
                        <a:cs typeface="+mn-cs"/>
                      </a:endParaRPr>
                    </a:p>
                  </a:txBody>
                  <a:tcPr/>
                </a:tc>
                <a:tc vMerge="1">
                  <a:txBody>
                    <a:bodyPr/>
                    <a:lstStyle/>
                    <a:p>
                      <a:endParaRPr lang="en-AU" dirty="0"/>
                    </a:p>
                  </a:txBody>
                  <a:tcPr/>
                </a:tc>
              </a:tr>
              <a:tr h="370840">
                <a:tc>
                  <a:txBody>
                    <a:bodyPr/>
                    <a:lstStyle/>
                    <a:p>
                      <a:r>
                        <a:rPr kumimoji="0" lang="en-US" sz="1800" kern="1200" baseline="0" dirty="0" smtClean="0">
                          <a:solidFill>
                            <a:schemeClr val="dk1"/>
                          </a:solidFill>
                          <a:latin typeface="+mn-lt"/>
                          <a:ea typeface="+mn-ea"/>
                          <a:cs typeface="+mn-cs"/>
                        </a:rPr>
                        <a:t>13. </a:t>
                      </a:r>
                      <a:r>
                        <a:rPr kumimoji="0" lang="en-IN" sz="1800" kern="1200" baseline="0" dirty="0" smtClean="0">
                          <a:solidFill>
                            <a:schemeClr val="dk1"/>
                          </a:solidFill>
                          <a:latin typeface="+mn-lt"/>
                          <a:ea typeface="+mn-ea"/>
                          <a:cs typeface="+mn-cs"/>
                        </a:rPr>
                        <a:t>I spent a lot of time doing tasks, projects and/or assignments, and my instructor judged my </a:t>
                      </a:r>
                      <a:r>
                        <a:rPr kumimoji="0" lang="en-AU" sz="1800" kern="1200" baseline="0" dirty="0" smtClean="0">
                          <a:solidFill>
                            <a:schemeClr val="dk1"/>
                          </a:solidFill>
                          <a:latin typeface="+mn-lt"/>
                          <a:ea typeface="+mn-ea"/>
                          <a:cs typeface="+mn-cs"/>
                        </a:rPr>
                        <a:t>work as high quality.</a:t>
                      </a:r>
                    </a:p>
                  </a:txBody>
                  <a:tcPr/>
                </a:tc>
                <a:tc vMerge="1">
                  <a:txBody>
                    <a:bodyPr/>
                    <a:lstStyle/>
                    <a:p>
                      <a:endParaRPr lang="en-AU" dirty="0"/>
                    </a:p>
                  </a:txBody>
                  <a:tcPr/>
                </a:tc>
              </a:tr>
              <a:tr h="370840">
                <a:tc>
                  <a:txBody>
                    <a:bodyPr/>
                    <a:lstStyle/>
                    <a:p>
                      <a:r>
                        <a:rPr kumimoji="0" lang="en-IN" sz="1800" kern="1200" baseline="0" dirty="0" smtClean="0">
                          <a:solidFill>
                            <a:schemeClr val="dk1"/>
                          </a:solidFill>
                          <a:latin typeface="+mn-lt"/>
                          <a:ea typeface="+mn-ea"/>
                          <a:cs typeface="+mn-cs"/>
                        </a:rPr>
                        <a:t>21. I put a great deal of effort and time into this course, and it has paid off – I believe that I have</a:t>
                      </a:r>
                    </a:p>
                    <a:p>
                      <a:r>
                        <a:rPr kumimoji="0" lang="en-AU" sz="1800" kern="1200" baseline="0" dirty="0" smtClean="0">
                          <a:solidFill>
                            <a:schemeClr val="dk1"/>
                          </a:solidFill>
                          <a:latin typeface="+mn-lt"/>
                          <a:ea typeface="+mn-ea"/>
                          <a:cs typeface="+mn-cs"/>
                        </a:rPr>
                        <a:t>done very well overall.</a:t>
                      </a:r>
                      <a:endParaRPr lang="en-AU" dirty="0" smtClean="0"/>
                    </a:p>
                  </a:txBody>
                  <a:tcPr/>
                </a:tc>
                <a:tc vMerge="1">
                  <a:txBody>
                    <a:bodyPr/>
                    <a:lstStyle/>
                    <a:p>
                      <a:endParaRPr lang="en-AU" dirty="0"/>
                    </a:p>
                  </a:txBody>
                  <a:tcPr/>
                </a:tc>
              </a:tr>
              <a:tr h="370840">
                <a:tc>
                  <a:txBody>
                    <a:bodyPr/>
                    <a:lstStyle/>
                    <a:p>
                      <a:r>
                        <a:rPr kumimoji="0" lang="en-IN" sz="1800" b="0" kern="1200" baseline="0" dirty="0" smtClean="0">
                          <a:solidFill>
                            <a:schemeClr val="dk1"/>
                          </a:solidFill>
                          <a:latin typeface="+mn-lt"/>
                          <a:ea typeface="+mn-ea"/>
                          <a:cs typeface="+mn-cs"/>
                        </a:rPr>
                        <a:t>25. </a:t>
                      </a:r>
                      <a:r>
                        <a:rPr kumimoji="0" lang="en-IN" sz="1800" kern="1200" baseline="0" dirty="0" smtClean="0">
                          <a:solidFill>
                            <a:schemeClr val="dk1"/>
                          </a:solidFill>
                          <a:latin typeface="+mn-lt"/>
                          <a:ea typeface="+mn-ea"/>
                          <a:cs typeface="+mn-cs"/>
                        </a:rPr>
                        <a:t>I did a minimum amount of work and made little effort in this course.</a:t>
                      </a:r>
                      <a:endParaRPr lang="en-AU" b="0" dirty="0" smtClean="0"/>
                    </a:p>
                  </a:txBody>
                  <a:tcPr/>
                </a:tc>
                <a:tc vMerge="1">
                  <a:txBody>
                    <a:bodyPr/>
                    <a:lstStyle/>
                    <a:p>
                      <a:endParaRPr lang="en-AU" b="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Learning Progress Scale</a:t>
            </a:r>
            <a:endParaRPr lang="en-AU" sz="4000" dirty="0"/>
          </a:p>
        </p:txBody>
      </p:sp>
      <p:graphicFrame>
        <p:nvGraphicFramePr>
          <p:cNvPr id="4" name="Content Placeholder 3"/>
          <p:cNvGraphicFramePr>
            <a:graphicFrameLocks noGrp="1"/>
          </p:cNvGraphicFramePr>
          <p:nvPr>
            <p:ph sz="quarter" idx="1"/>
          </p:nvPr>
        </p:nvGraphicFramePr>
        <p:xfrm>
          <a:off x="457200" y="1600200"/>
          <a:ext cx="8153400" cy="3307080"/>
        </p:xfrm>
        <a:graphic>
          <a:graphicData uri="http://schemas.openxmlformats.org/drawingml/2006/table">
            <a:tbl>
              <a:tblPr firstRow="1" bandRow="1">
                <a:tableStyleId>{5C22544A-7EE6-4342-B048-85BDC9FD1C3A}</a:tableStyleId>
              </a:tblPr>
              <a:tblGrid>
                <a:gridCol w="4800600"/>
                <a:gridCol w="3352800"/>
              </a:tblGrid>
              <a:tr h="370840">
                <a:tc>
                  <a:txBody>
                    <a:bodyPr/>
                    <a:lstStyle/>
                    <a:p>
                      <a:r>
                        <a:rPr lang="en-US" dirty="0" smtClean="0"/>
                        <a:t>𝜙</a:t>
                      </a:r>
                      <a:r>
                        <a:rPr lang="en-US" baseline="0" dirty="0" smtClean="0"/>
                        <a:t> </a:t>
                      </a:r>
                      <a:r>
                        <a:rPr kumimoji="0" lang="en-IN" sz="1800" b="1" kern="1200" baseline="0" dirty="0" smtClean="0">
                          <a:solidFill>
                            <a:schemeClr val="lt1"/>
                          </a:solidFill>
                          <a:latin typeface="+mn-lt"/>
                          <a:ea typeface="+mn-ea"/>
                          <a:cs typeface="+mn-cs"/>
                        </a:rPr>
                        <a:t>= 0.952 (5 items)</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𝜙</a:t>
                      </a:r>
                      <a:r>
                        <a:rPr lang="en-US" baseline="0" dirty="0" smtClean="0"/>
                        <a:t> </a:t>
                      </a:r>
                      <a:r>
                        <a:rPr kumimoji="0" lang="en-IN" sz="1800" b="1" kern="1200" baseline="0" dirty="0" smtClean="0">
                          <a:solidFill>
                            <a:schemeClr val="lt1"/>
                          </a:solidFill>
                          <a:latin typeface="+mn-lt"/>
                          <a:ea typeface="+mn-ea"/>
                          <a:cs typeface="+mn-cs"/>
                        </a:rPr>
                        <a:t>= 0.887 (2 items)</a:t>
                      </a:r>
                      <a:endParaRPr lang="en-AU" dirty="0" smtClean="0"/>
                    </a:p>
                  </a:txBody>
                  <a:tcPr/>
                </a:tc>
              </a:tr>
              <a:tr h="370840">
                <a:tc>
                  <a:txBody>
                    <a:bodyPr/>
                    <a:lstStyle/>
                    <a:p>
                      <a:r>
                        <a:rPr lang="en-IN" sz="1800" kern="1200" baseline="0" dirty="0" smtClean="0">
                          <a:solidFill>
                            <a:schemeClr val="tx1"/>
                          </a:solidFill>
                          <a:latin typeface="+mn-lt"/>
                          <a:ea typeface="+mn-ea"/>
                          <a:cs typeface="+mn-cs"/>
                        </a:rPr>
                        <a:t>20. Looking back to when this course began, I have made a big improvement in my skills and </a:t>
                      </a:r>
                      <a:r>
                        <a:rPr lang="en-AU" sz="1800" kern="1200" baseline="0" dirty="0" smtClean="0">
                          <a:solidFill>
                            <a:schemeClr val="tx1"/>
                          </a:solidFill>
                          <a:latin typeface="+mn-lt"/>
                          <a:ea typeface="+mn-ea"/>
                          <a:cs typeface="+mn-cs"/>
                        </a:rPr>
                        <a:t>knowledge in this subject.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smtClean="0">
                          <a:solidFill>
                            <a:schemeClr val="tx1"/>
                          </a:solidFill>
                          <a:latin typeface="+mn-lt"/>
                          <a:ea typeface="+mn-ea"/>
                          <a:cs typeface="+mn-cs"/>
                        </a:rPr>
                        <a:t>4. Compared to what I knew before I took this course, I learned a lot.</a:t>
                      </a:r>
                    </a:p>
                  </a:txBody>
                  <a:tcPr/>
                </a:tc>
                <a:tc rowSpan="4">
                  <a:txBody>
                    <a:bodyPr/>
                    <a:lstStyle/>
                    <a:p>
                      <a:pPr>
                        <a:buFontTx/>
                        <a:buChar char="-"/>
                      </a:pPr>
                      <a:r>
                        <a:rPr kumimoji="0" lang="en-US" sz="1800" kern="1200" baseline="0" dirty="0" smtClean="0">
                          <a:solidFill>
                            <a:schemeClr val="dk1"/>
                          </a:solidFill>
                          <a:latin typeface="+mn-lt"/>
                          <a:ea typeface="+mn-ea"/>
                          <a:cs typeface="+mn-cs"/>
                        </a:rPr>
                        <a:t>These items are </a:t>
                      </a:r>
                      <a:r>
                        <a:rPr kumimoji="0" lang="en-AU" sz="1800" kern="1200" baseline="0" dirty="0" smtClean="0">
                          <a:solidFill>
                            <a:schemeClr val="dk1"/>
                          </a:solidFill>
                          <a:latin typeface="+mn-lt"/>
                          <a:ea typeface="+mn-ea"/>
                          <a:cs typeface="+mn-cs"/>
                        </a:rPr>
                        <a:t>more similar to each </a:t>
                      </a:r>
                      <a:r>
                        <a:rPr kumimoji="0" lang="en-IN" sz="1800" kern="1200" baseline="0" dirty="0" smtClean="0">
                          <a:solidFill>
                            <a:schemeClr val="dk1"/>
                          </a:solidFill>
                          <a:latin typeface="+mn-lt"/>
                          <a:ea typeface="+mn-ea"/>
                          <a:cs typeface="+mn-cs"/>
                        </a:rPr>
                        <a:t>other than the other items on the </a:t>
                      </a:r>
                      <a:r>
                        <a:rPr kumimoji="0" lang="en-AU" sz="1800" kern="1200" baseline="0" dirty="0" smtClean="0">
                          <a:solidFill>
                            <a:schemeClr val="dk1"/>
                          </a:solidFill>
                          <a:latin typeface="+mn-lt"/>
                          <a:ea typeface="+mn-ea"/>
                          <a:cs typeface="+mn-cs"/>
                        </a:rPr>
                        <a:t>scale.</a:t>
                      </a:r>
                    </a:p>
                    <a:p>
                      <a:pPr>
                        <a:buFontTx/>
                        <a:buChar char="-"/>
                      </a:pPr>
                      <a:r>
                        <a:rPr kumimoji="0" lang="en-US" sz="1800" kern="1200" baseline="0" dirty="0" smtClean="0">
                          <a:solidFill>
                            <a:schemeClr val="dk1"/>
                          </a:solidFill>
                          <a:latin typeface="+mn-lt"/>
                          <a:ea typeface="+mn-ea"/>
                          <a:cs typeface="+mn-cs"/>
                        </a:rPr>
                        <a:t> Use either item 4 or item 10 and drop items 23 and 28 since these items are negatively worded.</a:t>
                      </a: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smtClean="0">
                          <a:solidFill>
                            <a:schemeClr val="tx1"/>
                          </a:solidFill>
                          <a:latin typeface="+mn-lt"/>
                          <a:ea typeface="+mn-ea"/>
                          <a:cs typeface="+mn-cs"/>
                        </a:rPr>
                        <a:t>10. I learned a lot in this course.</a:t>
                      </a:r>
                    </a:p>
                  </a:txBody>
                  <a:tcPr/>
                </a:tc>
                <a:tc vMerge="1">
                  <a:txBody>
                    <a:bodyPr/>
                    <a:lstStyle/>
                    <a:p>
                      <a:pPr>
                        <a:buFontTx/>
                        <a:buChar char="-"/>
                      </a:pPr>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strike="sngStrike" kern="1200" baseline="0" dirty="0" smtClean="0">
                          <a:solidFill>
                            <a:schemeClr val="tx1"/>
                          </a:solidFill>
                          <a:latin typeface="+mn-lt"/>
                          <a:ea typeface="+mn-ea"/>
                          <a:cs typeface="+mn-cs"/>
                        </a:rPr>
                        <a:t>23. I learned very little in this course.</a:t>
                      </a:r>
                    </a:p>
                  </a:txBody>
                  <a:tcPr/>
                </a:tc>
                <a:tc vMerge="1">
                  <a:txBody>
                    <a:bodyPr/>
                    <a:lstStyle/>
                    <a:p>
                      <a:endParaRPr lang="en-A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strike="sngStrike" kern="1200" baseline="0" dirty="0" smtClean="0">
                          <a:solidFill>
                            <a:schemeClr val="tx1"/>
                          </a:solidFill>
                          <a:latin typeface="+mn-lt"/>
                          <a:ea typeface="+mn-ea"/>
                          <a:cs typeface="+mn-cs"/>
                        </a:rPr>
                        <a:t>28. I did not learn much as a result of taking </a:t>
                      </a:r>
                      <a:r>
                        <a:rPr lang="en-AU" sz="1800" strike="sngStrike" kern="1200" baseline="0" dirty="0" smtClean="0">
                          <a:solidFill>
                            <a:schemeClr val="tx1"/>
                          </a:solidFill>
                          <a:latin typeface="+mn-lt"/>
                          <a:ea typeface="+mn-ea"/>
                          <a:cs typeface="+mn-cs"/>
                        </a:rPr>
                        <a:t>this course.</a:t>
                      </a:r>
                      <a:endParaRPr lang="en-AU" strike="sngStrike" baseline="0" dirty="0" smtClean="0"/>
                    </a:p>
                  </a:txBody>
                  <a:tcPr/>
                </a:tc>
                <a:tc vMerge="1">
                  <a:txBody>
                    <a:bodyPr/>
                    <a:lstStyle/>
                    <a:p>
                      <a:endParaRPr lang="en-AU"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 Instructor and Course Quality Scale</a:t>
            </a:r>
            <a:endParaRPr lang="en-AU" dirty="0"/>
          </a:p>
        </p:txBody>
      </p:sp>
      <p:graphicFrame>
        <p:nvGraphicFramePr>
          <p:cNvPr id="4" name="Content Placeholder 3"/>
          <p:cNvGraphicFramePr>
            <a:graphicFrameLocks noGrp="1"/>
          </p:cNvGraphicFramePr>
          <p:nvPr>
            <p:ph sz="quarter" idx="1"/>
          </p:nvPr>
        </p:nvGraphicFramePr>
        <p:xfrm>
          <a:off x="457200" y="1600200"/>
          <a:ext cx="8153400" cy="2291080"/>
        </p:xfrm>
        <a:graphic>
          <a:graphicData uri="http://schemas.openxmlformats.org/drawingml/2006/table">
            <a:tbl>
              <a:tblPr firstRow="1" bandRow="1">
                <a:tableStyleId>{5C22544A-7EE6-4342-B048-85BDC9FD1C3A}</a:tableStyleId>
              </a:tblPr>
              <a:tblGrid>
                <a:gridCol w="4800600"/>
                <a:gridCol w="3352800"/>
              </a:tblGrid>
              <a:tr h="370840">
                <a:tc>
                  <a:txBody>
                    <a:bodyPr/>
                    <a:lstStyle/>
                    <a:p>
                      <a:r>
                        <a:rPr lang="en-US" dirty="0" smtClean="0"/>
                        <a:t>𝜙</a:t>
                      </a:r>
                      <a:r>
                        <a:rPr lang="en-US" baseline="0" dirty="0" smtClean="0"/>
                        <a:t> </a:t>
                      </a:r>
                      <a:r>
                        <a:rPr kumimoji="0" lang="en-IN" sz="1800" b="1" kern="1200" baseline="0" dirty="0" smtClean="0">
                          <a:solidFill>
                            <a:schemeClr val="lt1"/>
                          </a:solidFill>
                          <a:latin typeface="+mn-lt"/>
                          <a:ea typeface="+mn-ea"/>
                          <a:cs typeface="+mn-cs"/>
                        </a:rPr>
                        <a:t>= 0.765 (3 items, 15 students)</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𝜙</a:t>
                      </a:r>
                      <a:r>
                        <a:rPr lang="en-US" baseline="0" dirty="0" smtClean="0"/>
                        <a:t> </a:t>
                      </a:r>
                      <a:r>
                        <a:rPr kumimoji="0" lang="en-IN" sz="1800" b="1" kern="1200" baseline="0" dirty="0" smtClean="0">
                          <a:solidFill>
                            <a:schemeClr val="lt1"/>
                          </a:solidFill>
                          <a:latin typeface="+mn-lt"/>
                          <a:ea typeface="+mn-ea"/>
                          <a:cs typeface="+mn-cs"/>
                        </a:rPr>
                        <a:t>= 0.815 (3 items, 25 students)</a:t>
                      </a:r>
                      <a:endParaRPr lang="en-AU" dirty="0" smtClean="0"/>
                    </a:p>
                  </a:txBody>
                  <a:tcPr/>
                </a:tc>
              </a:tr>
              <a:tr h="370840">
                <a:tc>
                  <a:txBody>
                    <a:bodyPr/>
                    <a:lstStyle/>
                    <a:p>
                      <a:r>
                        <a:rPr kumimoji="0" lang="en-IN" sz="1800" kern="1200" baseline="0" dirty="0" smtClean="0">
                          <a:solidFill>
                            <a:schemeClr val="dk1"/>
                          </a:solidFill>
                          <a:latin typeface="+mn-lt"/>
                          <a:ea typeface="+mn-ea"/>
                          <a:cs typeface="+mn-cs"/>
                        </a:rPr>
                        <a:t>8. Overall, I would rate the quality of this</a:t>
                      </a:r>
                    </a:p>
                    <a:p>
                      <a:r>
                        <a:rPr kumimoji="0" lang="en-AU" sz="1800" kern="1200" baseline="0" dirty="0" smtClean="0">
                          <a:solidFill>
                            <a:schemeClr val="dk1"/>
                          </a:solidFill>
                          <a:latin typeface="+mn-lt"/>
                          <a:ea typeface="+mn-ea"/>
                          <a:cs typeface="+mn-cs"/>
                        </a:rPr>
                        <a:t>course as outstanding.</a:t>
                      </a:r>
                    </a:p>
                  </a:txBody>
                  <a:tcPr/>
                </a:tc>
                <a:tc rowSpan="3">
                  <a:txBody>
                    <a:bodyPr/>
                    <a:lstStyle/>
                    <a:p>
                      <a:r>
                        <a:rPr lang="en-US" dirty="0" smtClean="0"/>
                        <a:t>- No </a:t>
                      </a:r>
                      <a:r>
                        <a:rPr lang="en-US" dirty="0" smtClean="0"/>
                        <a:t>change.</a:t>
                      </a:r>
                      <a:r>
                        <a:rPr lang="en-US" baseline="0" dirty="0" smtClean="0"/>
                        <a:t>  Note that</a:t>
                      </a:r>
                      <a:r>
                        <a:rPr lang="en-US" dirty="0" smtClean="0"/>
                        <a:t> these are items that have been traditionally used at this university for many years for merit review, promotion</a:t>
                      </a:r>
                      <a:r>
                        <a:rPr lang="en-US" baseline="0" dirty="0" smtClean="0"/>
                        <a:t> and tenure decisions.</a:t>
                      </a:r>
                      <a:endParaRPr lang="en-AU" dirty="0"/>
                    </a:p>
                  </a:txBody>
                  <a:tcPr/>
                </a:tc>
              </a:tr>
              <a:tr h="370840">
                <a:tc>
                  <a:txBody>
                    <a:bodyPr/>
                    <a:lstStyle/>
                    <a:p>
                      <a:r>
                        <a:rPr kumimoji="0" lang="en-IN" sz="1800" kern="1200" baseline="0" dirty="0" smtClean="0">
                          <a:solidFill>
                            <a:schemeClr val="dk1"/>
                          </a:solidFill>
                          <a:latin typeface="+mn-lt"/>
                          <a:ea typeface="+mn-ea"/>
                          <a:cs typeface="+mn-cs"/>
                        </a:rPr>
                        <a:t>15. Overall, I would rate this instructor as</a:t>
                      </a:r>
                    </a:p>
                    <a:p>
                      <a:r>
                        <a:rPr kumimoji="0" lang="en-AU" sz="1800" kern="1200" baseline="0" dirty="0" smtClean="0">
                          <a:solidFill>
                            <a:schemeClr val="dk1"/>
                          </a:solidFill>
                          <a:latin typeface="+mn-lt"/>
                          <a:ea typeface="+mn-ea"/>
                          <a:cs typeface="+mn-cs"/>
                        </a:rPr>
                        <a:t>outstanding.</a:t>
                      </a:r>
                    </a:p>
                  </a:txBody>
                  <a:tcPr/>
                </a:tc>
                <a:tc vMerge="1">
                  <a:txBody>
                    <a:bodyPr/>
                    <a:lstStyle/>
                    <a:p>
                      <a:endParaRPr lang="en-AU" dirty="0"/>
                    </a:p>
                  </a:txBody>
                  <a:tcPr/>
                </a:tc>
              </a:tr>
              <a:tr h="370840">
                <a:tc>
                  <a:txBody>
                    <a:bodyPr/>
                    <a:lstStyle/>
                    <a:p>
                      <a:r>
                        <a:rPr kumimoji="0" lang="en-IN" sz="1800" kern="1200" baseline="0" dirty="0" smtClean="0">
                          <a:solidFill>
                            <a:schemeClr val="dk1"/>
                          </a:solidFill>
                          <a:latin typeface="+mn-lt"/>
                          <a:ea typeface="+mn-ea"/>
                          <a:cs typeface="+mn-cs"/>
                        </a:rPr>
                        <a:t>34. Overall, I would recommend this</a:t>
                      </a:r>
                    </a:p>
                    <a:p>
                      <a:r>
                        <a:rPr kumimoji="0" lang="en-AU" sz="1800" kern="1200" baseline="0" dirty="0" smtClean="0">
                          <a:solidFill>
                            <a:schemeClr val="dk1"/>
                          </a:solidFill>
                          <a:latin typeface="+mn-lt"/>
                          <a:ea typeface="+mn-ea"/>
                          <a:cs typeface="+mn-cs"/>
                        </a:rPr>
                        <a:t>instructor to others.</a:t>
                      </a:r>
                      <a:endParaRPr kumimoji="0" lang="en-IN" sz="1800" kern="1200" baseline="0" dirty="0" smtClean="0">
                        <a:solidFill>
                          <a:schemeClr val="dk1"/>
                        </a:solidFill>
                        <a:latin typeface="+mn-lt"/>
                        <a:ea typeface="+mn-ea"/>
                        <a:cs typeface="+mn-cs"/>
                      </a:endParaRPr>
                    </a:p>
                  </a:txBody>
                  <a:tcPr/>
                </a:tc>
                <a:tc vMerge="1">
                  <a:txBody>
                    <a:bodyPr/>
                    <a:lstStyle/>
                    <a:p>
                      <a:endParaRPr lang="en-AU"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Student Satisfaction Scale</a:t>
            </a:r>
            <a:endParaRPr lang="en-AU" dirty="0"/>
          </a:p>
        </p:txBody>
      </p:sp>
      <p:graphicFrame>
        <p:nvGraphicFramePr>
          <p:cNvPr id="4" name="Content Placeholder 3"/>
          <p:cNvGraphicFramePr>
            <a:graphicFrameLocks noGrp="1"/>
          </p:cNvGraphicFramePr>
          <p:nvPr>
            <p:ph sz="quarter" idx="1"/>
          </p:nvPr>
        </p:nvGraphicFramePr>
        <p:xfrm>
          <a:off x="457200" y="1600200"/>
          <a:ext cx="8153400" cy="2565400"/>
        </p:xfrm>
        <a:graphic>
          <a:graphicData uri="http://schemas.openxmlformats.org/drawingml/2006/table">
            <a:tbl>
              <a:tblPr firstRow="1" bandRow="1">
                <a:tableStyleId>{5C22544A-7EE6-4342-B048-85BDC9FD1C3A}</a:tableStyleId>
              </a:tblPr>
              <a:tblGrid>
                <a:gridCol w="4800600"/>
                <a:gridCol w="33528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𝜙</a:t>
                      </a:r>
                      <a:r>
                        <a:rPr lang="en-US" baseline="0" dirty="0" smtClean="0"/>
                        <a:t> </a:t>
                      </a:r>
                      <a:r>
                        <a:rPr kumimoji="0" lang="en-IN" sz="1800" b="1" kern="1200" baseline="0" dirty="0" smtClean="0">
                          <a:solidFill>
                            <a:schemeClr val="lt1"/>
                          </a:solidFill>
                          <a:latin typeface="+mn-lt"/>
                          <a:ea typeface="+mn-ea"/>
                          <a:cs typeface="+mn-cs"/>
                        </a:rPr>
                        <a:t>= 0.883(3 items, 25 students)</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𝜙</a:t>
                      </a:r>
                      <a:r>
                        <a:rPr lang="en-US" baseline="0" dirty="0" smtClean="0"/>
                        <a:t> </a:t>
                      </a:r>
                      <a:r>
                        <a:rPr kumimoji="0" lang="en-IN" sz="1800" b="1" kern="1200" baseline="0" dirty="0" smtClean="0">
                          <a:solidFill>
                            <a:schemeClr val="lt1"/>
                          </a:solidFill>
                          <a:latin typeface="+mn-lt"/>
                          <a:ea typeface="+mn-ea"/>
                          <a:cs typeface="+mn-cs"/>
                        </a:rPr>
                        <a:t>= 0.883(3 items, 25 students)</a:t>
                      </a:r>
                      <a:endParaRPr lang="en-AU" dirty="0" smtClean="0"/>
                    </a:p>
                  </a:txBody>
                  <a:tcPr/>
                </a:tc>
              </a:tr>
              <a:tr h="370840">
                <a:tc>
                  <a:txBody>
                    <a:bodyPr/>
                    <a:lstStyle/>
                    <a:p>
                      <a:r>
                        <a:rPr kumimoji="0" lang="en-IN" sz="1800" kern="1200" baseline="0" dirty="0" smtClean="0">
                          <a:solidFill>
                            <a:schemeClr val="dk1"/>
                          </a:solidFill>
                          <a:latin typeface="+mn-lt"/>
                          <a:ea typeface="+mn-ea"/>
                          <a:cs typeface="+mn-cs"/>
                        </a:rPr>
                        <a:t>2. I am very satisfied with how my instructor</a:t>
                      </a:r>
                    </a:p>
                    <a:p>
                      <a:r>
                        <a:rPr kumimoji="0" lang="en-AU" sz="1800" kern="1200" baseline="0" dirty="0" smtClean="0">
                          <a:solidFill>
                            <a:schemeClr val="dk1"/>
                          </a:solidFill>
                          <a:latin typeface="+mn-lt"/>
                          <a:ea typeface="+mn-ea"/>
                          <a:cs typeface="+mn-cs"/>
                        </a:rPr>
                        <a:t>taught this class.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txBody>
                  <a:tcPr/>
                </a:tc>
              </a:tr>
              <a:tr h="370840">
                <a:tc>
                  <a:txBody>
                    <a:bodyPr/>
                    <a:lstStyle/>
                    <a:p>
                      <a:r>
                        <a:rPr kumimoji="0" lang="en-IN" sz="1800" kern="1200" baseline="0" dirty="0" smtClean="0">
                          <a:solidFill>
                            <a:schemeClr val="dk1"/>
                          </a:solidFill>
                          <a:latin typeface="+mn-lt"/>
                          <a:ea typeface="+mn-ea"/>
                          <a:cs typeface="+mn-cs"/>
                        </a:rPr>
                        <a:t>18. This course was a waste of time and</a:t>
                      </a:r>
                    </a:p>
                    <a:p>
                      <a:r>
                        <a:rPr kumimoji="0" lang="en-AU" sz="1800" kern="1200" baseline="0" dirty="0" smtClean="0">
                          <a:solidFill>
                            <a:schemeClr val="dk1"/>
                          </a:solidFill>
                          <a:latin typeface="+mn-lt"/>
                          <a:ea typeface="+mn-ea"/>
                          <a:cs typeface="+mn-cs"/>
                        </a:rPr>
                        <a:t>money.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800" strike="sngStrike" kern="1200" baseline="0" dirty="0" smtClean="0">
                          <a:solidFill>
                            <a:schemeClr val="dk1"/>
                          </a:solidFill>
                          <a:latin typeface="+mn-lt"/>
                          <a:ea typeface="+mn-ea"/>
                          <a:cs typeface="+mn-cs"/>
                        </a:rPr>
                        <a:t>6. I am dissatisfied with this course.</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More similar than other items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Drop item</a:t>
                      </a:r>
                      <a:r>
                        <a:rPr lang="en-US" baseline="0" dirty="0" smtClean="0"/>
                        <a:t> 6 since it is negatively worded.</a:t>
                      </a:r>
                      <a:endParaRPr lang="en-AU"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800" kern="1200" baseline="0" dirty="0" smtClean="0">
                          <a:solidFill>
                            <a:schemeClr val="dk1"/>
                          </a:solidFill>
                          <a:latin typeface="+mn-lt"/>
                          <a:ea typeface="+mn-ea"/>
                          <a:cs typeface="+mn-cs"/>
                        </a:rPr>
                        <a:t>40. I am very satisfied with this course.</a:t>
                      </a:r>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Final TALQ Instrument</a:t>
            </a:r>
            <a:endParaRPr lang="en-AU" sz="4000" dirty="0"/>
          </a:p>
        </p:txBody>
      </p:sp>
      <p:graphicFrame>
        <p:nvGraphicFramePr>
          <p:cNvPr id="5" name="Table 4"/>
          <p:cNvGraphicFramePr>
            <a:graphicFrameLocks noGrp="1"/>
          </p:cNvGraphicFramePr>
          <p:nvPr/>
        </p:nvGraphicFramePr>
        <p:xfrm>
          <a:off x="609599" y="1547648"/>
          <a:ext cx="7924802" cy="5036032"/>
        </p:xfrm>
        <a:graphic>
          <a:graphicData uri="http://schemas.openxmlformats.org/drawingml/2006/table">
            <a:tbl>
              <a:tblPr firstRow="1" lastRow="1" bandRow="1">
                <a:tableStyleId>{5C22544A-7EE6-4342-B048-85BDC9FD1C3A}</a:tableStyleId>
              </a:tblPr>
              <a:tblGrid>
                <a:gridCol w="4315486"/>
                <a:gridCol w="1804658"/>
                <a:gridCol w="1804658"/>
              </a:tblGrid>
              <a:tr h="383628">
                <a:tc>
                  <a:txBody>
                    <a:bodyPr/>
                    <a:lstStyle/>
                    <a:p>
                      <a:r>
                        <a:rPr lang="en-US" sz="2000" dirty="0" smtClean="0"/>
                        <a:t>Scale</a:t>
                      </a:r>
                      <a:endParaRPr lang="en-AU" sz="2000" dirty="0"/>
                    </a:p>
                  </a:txBody>
                  <a:tcPr/>
                </a:tc>
                <a:tc>
                  <a:txBody>
                    <a:bodyPr/>
                    <a:lstStyle/>
                    <a:p>
                      <a:r>
                        <a:rPr lang="en-US" sz="2000" dirty="0" smtClean="0"/>
                        <a:t>No of Items in</a:t>
                      </a:r>
                      <a:r>
                        <a:rPr lang="en-US" sz="2000" baseline="0" dirty="0" smtClean="0"/>
                        <a:t> Final TALQ Instrument</a:t>
                      </a:r>
                      <a:endParaRPr lang="en-AU" sz="2000" dirty="0"/>
                    </a:p>
                  </a:txBody>
                  <a:tcPr/>
                </a:tc>
                <a:tc>
                  <a:txBody>
                    <a:bodyPr/>
                    <a:lstStyle/>
                    <a:p>
                      <a:r>
                        <a:rPr lang="en-US" sz="2000" dirty="0" smtClean="0"/>
                        <a:t>No of Items in</a:t>
                      </a:r>
                      <a:r>
                        <a:rPr lang="en-US" sz="2000" baseline="0" dirty="0" smtClean="0"/>
                        <a:t> Original TALQ Instrument</a:t>
                      </a:r>
                      <a:endParaRPr lang="en-AU" sz="2000" dirty="0"/>
                    </a:p>
                  </a:txBody>
                  <a:tcPr/>
                </a:tc>
              </a:tr>
              <a:tr h="383628">
                <a:tc>
                  <a:txBody>
                    <a:bodyPr/>
                    <a:lstStyle/>
                    <a:p>
                      <a:r>
                        <a:rPr lang="en-US" sz="2000" dirty="0" smtClean="0"/>
                        <a:t>Authentic</a:t>
                      </a:r>
                      <a:r>
                        <a:rPr lang="en-US" sz="2000" baseline="0" dirty="0" smtClean="0"/>
                        <a:t> Problems</a:t>
                      </a:r>
                      <a:endParaRPr lang="en-AU" sz="2000" dirty="0"/>
                    </a:p>
                  </a:txBody>
                  <a:tcPr/>
                </a:tc>
                <a:tc>
                  <a:txBody>
                    <a:bodyPr/>
                    <a:lstStyle/>
                    <a:p>
                      <a:pPr algn="ctr"/>
                      <a:r>
                        <a:rPr lang="en-US" sz="2000" dirty="0" smtClean="0"/>
                        <a:t>4</a:t>
                      </a:r>
                      <a:endParaRPr lang="en-AU" sz="2000" dirty="0"/>
                    </a:p>
                  </a:txBody>
                  <a:tcPr/>
                </a:tc>
                <a:tc>
                  <a:txBody>
                    <a:bodyPr/>
                    <a:lstStyle/>
                    <a:p>
                      <a:pPr algn="ctr"/>
                      <a:r>
                        <a:rPr lang="en-US" sz="2000" dirty="0" smtClean="0"/>
                        <a:t>5</a:t>
                      </a:r>
                      <a:endParaRPr lang="en-AU" sz="2000" dirty="0"/>
                    </a:p>
                  </a:txBody>
                  <a:tcPr/>
                </a:tc>
              </a:tr>
              <a:tr h="383628">
                <a:tc>
                  <a:txBody>
                    <a:bodyPr/>
                    <a:lstStyle/>
                    <a:p>
                      <a:r>
                        <a:rPr lang="en-US" sz="2000" dirty="0" smtClean="0"/>
                        <a:t>Activation</a:t>
                      </a:r>
                      <a:endParaRPr lang="en-AU" sz="2000" dirty="0"/>
                    </a:p>
                  </a:txBody>
                  <a:tcPr/>
                </a:tc>
                <a:tc>
                  <a:txBody>
                    <a:bodyPr/>
                    <a:lstStyle/>
                    <a:p>
                      <a:pPr algn="ctr"/>
                      <a:r>
                        <a:rPr lang="en-US" sz="2000" dirty="0" smtClean="0"/>
                        <a:t>3</a:t>
                      </a:r>
                      <a:endParaRPr lang="en-AU" sz="2000" dirty="0"/>
                    </a:p>
                  </a:txBody>
                  <a:tcPr/>
                </a:tc>
                <a:tc>
                  <a:txBody>
                    <a:bodyPr/>
                    <a:lstStyle/>
                    <a:p>
                      <a:pPr algn="ctr"/>
                      <a:r>
                        <a:rPr lang="en-US" sz="2000" dirty="0" smtClean="0"/>
                        <a:t>5</a:t>
                      </a:r>
                      <a:endParaRPr lang="en-AU" sz="2000" dirty="0"/>
                    </a:p>
                  </a:txBody>
                  <a:tcPr/>
                </a:tc>
              </a:tr>
              <a:tr h="383628">
                <a:tc>
                  <a:txBody>
                    <a:bodyPr/>
                    <a:lstStyle/>
                    <a:p>
                      <a:r>
                        <a:rPr lang="en-US" sz="2000" dirty="0" smtClean="0"/>
                        <a:t>Demonstration</a:t>
                      </a:r>
                      <a:endParaRPr lang="en-AU" sz="2000" dirty="0"/>
                    </a:p>
                  </a:txBody>
                  <a:tcPr/>
                </a:tc>
                <a:tc>
                  <a:txBody>
                    <a:bodyPr/>
                    <a:lstStyle/>
                    <a:p>
                      <a:pPr algn="ctr"/>
                      <a:r>
                        <a:rPr lang="en-US" sz="2000" dirty="0" smtClean="0"/>
                        <a:t>4</a:t>
                      </a:r>
                      <a:endParaRPr lang="en-AU" sz="2000" dirty="0"/>
                    </a:p>
                  </a:txBody>
                  <a:tcPr/>
                </a:tc>
                <a:tc>
                  <a:txBody>
                    <a:bodyPr/>
                    <a:lstStyle/>
                    <a:p>
                      <a:pPr algn="ctr"/>
                      <a:r>
                        <a:rPr lang="en-US" sz="2000" dirty="0" smtClean="0"/>
                        <a:t>5</a:t>
                      </a:r>
                      <a:endParaRPr lang="en-AU" sz="2000" dirty="0"/>
                    </a:p>
                  </a:txBody>
                  <a:tcPr/>
                </a:tc>
              </a:tr>
              <a:tr h="383628">
                <a:tc>
                  <a:txBody>
                    <a:bodyPr/>
                    <a:lstStyle/>
                    <a:p>
                      <a:r>
                        <a:rPr lang="en-US" sz="2000" dirty="0" smtClean="0"/>
                        <a:t>Application</a:t>
                      </a:r>
                      <a:endParaRPr lang="en-AU" sz="2000" dirty="0"/>
                    </a:p>
                  </a:txBody>
                  <a:tcPr/>
                </a:tc>
                <a:tc>
                  <a:txBody>
                    <a:bodyPr/>
                    <a:lstStyle/>
                    <a:p>
                      <a:pPr algn="ctr"/>
                      <a:r>
                        <a:rPr lang="en-US" sz="2000" dirty="0" smtClean="0"/>
                        <a:t>3</a:t>
                      </a:r>
                      <a:endParaRPr lang="en-AU" sz="2000" dirty="0"/>
                    </a:p>
                  </a:txBody>
                  <a:tcPr/>
                </a:tc>
                <a:tc>
                  <a:txBody>
                    <a:bodyPr/>
                    <a:lstStyle/>
                    <a:p>
                      <a:pPr algn="ctr"/>
                      <a:r>
                        <a:rPr lang="en-US" sz="2000" dirty="0" smtClean="0"/>
                        <a:t>3</a:t>
                      </a:r>
                      <a:endParaRPr lang="en-AU" sz="2000" dirty="0"/>
                    </a:p>
                  </a:txBody>
                  <a:tcPr/>
                </a:tc>
              </a:tr>
              <a:tr h="383628">
                <a:tc>
                  <a:txBody>
                    <a:bodyPr/>
                    <a:lstStyle/>
                    <a:p>
                      <a:r>
                        <a:rPr lang="en-US" sz="2000" dirty="0" smtClean="0"/>
                        <a:t>Integration</a:t>
                      </a:r>
                      <a:endParaRPr lang="en-AU" sz="2000" dirty="0"/>
                    </a:p>
                  </a:txBody>
                  <a:tcPr/>
                </a:tc>
                <a:tc>
                  <a:txBody>
                    <a:bodyPr/>
                    <a:lstStyle/>
                    <a:p>
                      <a:pPr algn="ctr"/>
                      <a:r>
                        <a:rPr lang="en-US" sz="2000" dirty="0" smtClean="0"/>
                        <a:t>3</a:t>
                      </a:r>
                      <a:endParaRPr lang="en-AU" sz="2000" dirty="0"/>
                    </a:p>
                  </a:txBody>
                  <a:tcPr/>
                </a:tc>
                <a:tc>
                  <a:txBody>
                    <a:bodyPr/>
                    <a:lstStyle/>
                    <a:p>
                      <a:pPr algn="ctr"/>
                      <a:r>
                        <a:rPr lang="en-US" sz="2000" dirty="0" smtClean="0"/>
                        <a:t>5</a:t>
                      </a:r>
                      <a:endParaRPr lang="en-AU" sz="2000" dirty="0"/>
                    </a:p>
                  </a:txBody>
                  <a:tcPr/>
                </a:tc>
              </a:tr>
              <a:tr h="383628">
                <a:tc>
                  <a:txBody>
                    <a:bodyPr/>
                    <a:lstStyle/>
                    <a:p>
                      <a:r>
                        <a:rPr lang="en-US" sz="2000" dirty="0" smtClean="0"/>
                        <a:t>Academic Learning Time</a:t>
                      </a:r>
                      <a:endParaRPr lang="en-AU" sz="2000" dirty="0"/>
                    </a:p>
                  </a:txBody>
                  <a:tcPr/>
                </a:tc>
                <a:tc>
                  <a:txBody>
                    <a:bodyPr/>
                    <a:lstStyle/>
                    <a:p>
                      <a:pPr algn="ctr"/>
                      <a:r>
                        <a:rPr lang="en-US" sz="2000" dirty="0" smtClean="0"/>
                        <a:t>5</a:t>
                      </a:r>
                      <a:endParaRPr lang="en-AU" sz="2000" dirty="0"/>
                    </a:p>
                  </a:txBody>
                  <a:tcPr/>
                </a:tc>
                <a:tc>
                  <a:txBody>
                    <a:bodyPr/>
                    <a:lstStyle/>
                    <a:p>
                      <a:pPr algn="ctr"/>
                      <a:r>
                        <a:rPr lang="en-US" sz="2000" dirty="0" smtClean="0"/>
                        <a:t>5</a:t>
                      </a:r>
                      <a:endParaRPr lang="en-AU" sz="2000" dirty="0"/>
                    </a:p>
                  </a:txBody>
                  <a:tcPr/>
                </a:tc>
              </a:tr>
              <a:tr h="383628">
                <a:tc>
                  <a:txBody>
                    <a:bodyPr/>
                    <a:lstStyle/>
                    <a:p>
                      <a:r>
                        <a:rPr lang="en-US" sz="2000" dirty="0" smtClean="0"/>
                        <a:t>Learning</a:t>
                      </a:r>
                      <a:r>
                        <a:rPr lang="en-US" sz="2000" baseline="0" dirty="0" smtClean="0"/>
                        <a:t> Progress </a:t>
                      </a:r>
                      <a:endParaRPr lang="en-AU" sz="2000" dirty="0"/>
                    </a:p>
                  </a:txBody>
                  <a:tcPr/>
                </a:tc>
                <a:tc>
                  <a:txBody>
                    <a:bodyPr/>
                    <a:lstStyle/>
                    <a:p>
                      <a:pPr algn="ctr"/>
                      <a:r>
                        <a:rPr lang="en-US" sz="2000" dirty="0" smtClean="0"/>
                        <a:t>2</a:t>
                      </a:r>
                      <a:endParaRPr lang="en-AU" sz="2000" dirty="0"/>
                    </a:p>
                  </a:txBody>
                  <a:tcPr/>
                </a:tc>
                <a:tc>
                  <a:txBody>
                    <a:bodyPr/>
                    <a:lstStyle/>
                    <a:p>
                      <a:pPr algn="ctr"/>
                      <a:r>
                        <a:rPr lang="en-US" sz="2000" dirty="0" smtClean="0"/>
                        <a:t>5</a:t>
                      </a:r>
                      <a:endParaRPr lang="en-AU" sz="2000" dirty="0"/>
                    </a:p>
                  </a:txBody>
                  <a:tcPr/>
                </a:tc>
              </a:tr>
              <a:tr h="464032">
                <a:tc>
                  <a:txBody>
                    <a:bodyPr/>
                    <a:lstStyle/>
                    <a:p>
                      <a:r>
                        <a:rPr lang="en-US" sz="2000" dirty="0" smtClean="0"/>
                        <a:t>Global Instructor and Course Quality</a:t>
                      </a:r>
                      <a:endParaRPr lang="en-AU" sz="2000" dirty="0"/>
                    </a:p>
                  </a:txBody>
                  <a:tcPr/>
                </a:tc>
                <a:tc>
                  <a:txBody>
                    <a:bodyPr/>
                    <a:lstStyle/>
                    <a:p>
                      <a:pPr algn="ctr"/>
                      <a:r>
                        <a:rPr lang="en-US" sz="2000" dirty="0" smtClean="0"/>
                        <a:t>3</a:t>
                      </a:r>
                      <a:endParaRPr lang="en-AU" sz="2000" dirty="0"/>
                    </a:p>
                  </a:txBody>
                  <a:tcPr/>
                </a:tc>
                <a:tc>
                  <a:txBody>
                    <a:bodyPr/>
                    <a:lstStyle/>
                    <a:p>
                      <a:pPr algn="ctr"/>
                      <a:r>
                        <a:rPr lang="en-US" sz="2000" dirty="0" smtClean="0"/>
                        <a:t>3</a:t>
                      </a:r>
                      <a:endParaRPr lang="en-AU" sz="2000" dirty="0"/>
                    </a:p>
                  </a:txBody>
                  <a:tcPr/>
                </a:tc>
              </a:tr>
              <a:tr h="383628">
                <a:tc>
                  <a:txBody>
                    <a:bodyPr/>
                    <a:lstStyle/>
                    <a:p>
                      <a:r>
                        <a:rPr lang="en-US" sz="2000" dirty="0" smtClean="0"/>
                        <a:t>Student Satisfaction</a:t>
                      </a:r>
                      <a:endParaRPr lang="en-AU" sz="2000" dirty="0"/>
                    </a:p>
                  </a:txBody>
                  <a:tcPr/>
                </a:tc>
                <a:tc>
                  <a:txBody>
                    <a:bodyPr/>
                    <a:lstStyle/>
                    <a:p>
                      <a:pPr algn="ctr"/>
                      <a:r>
                        <a:rPr lang="en-US" sz="2000" dirty="0" smtClean="0"/>
                        <a:t>3</a:t>
                      </a:r>
                      <a:endParaRPr lang="en-AU" sz="2000" dirty="0"/>
                    </a:p>
                  </a:txBody>
                  <a:tcPr/>
                </a:tc>
                <a:tc>
                  <a:txBody>
                    <a:bodyPr/>
                    <a:lstStyle/>
                    <a:p>
                      <a:pPr algn="ctr"/>
                      <a:r>
                        <a:rPr lang="en-US" sz="2000" dirty="0" smtClean="0"/>
                        <a:t>4</a:t>
                      </a:r>
                      <a:endParaRPr lang="en-AU" sz="2000" dirty="0"/>
                    </a:p>
                  </a:txBody>
                  <a:tcPr/>
                </a:tc>
              </a:tr>
              <a:tr h="383628">
                <a:tc>
                  <a:txBody>
                    <a:bodyPr/>
                    <a:lstStyle/>
                    <a:p>
                      <a:r>
                        <a:rPr lang="en-US" sz="2000" dirty="0" smtClean="0"/>
                        <a:t>Total</a:t>
                      </a:r>
                      <a:endParaRPr lang="en-AU" sz="2000" dirty="0"/>
                    </a:p>
                  </a:txBody>
                  <a:tcPr/>
                </a:tc>
                <a:tc>
                  <a:txBody>
                    <a:bodyPr/>
                    <a:lstStyle/>
                    <a:p>
                      <a:pPr algn="ctr"/>
                      <a:r>
                        <a:rPr lang="en-US" sz="2000" dirty="0" smtClean="0"/>
                        <a:t>30</a:t>
                      </a:r>
                      <a:endParaRPr lang="en-AU" sz="2000" dirty="0"/>
                    </a:p>
                  </a:txBody>
                  <a:tcPr/>
                </a:tc>
                <a:tc>
                  <a:txBody>
                    <a:bodyPr/>
                    <a:lstStyle/>
                    <a:p>
                      <a:pPr algn="ctr"/>
                      <a:r>
                        <a:rPr lang="en-US" sz="2000" dirty="0" smtClean="0"/>
                        <a:t>40</a:t>
                      </a:r>
                      <a:endParaRPr lang="en-AU" sz="2000"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sp>
        <p:nvSpPr>
          <p:cNvPr id="2" name="Title 1"/>
          <p:cNvSpPr>
            <a:spLocks noGrp="1"/>
          </p:cNvSpPr>
          <p:nvPr>
            <p:ph type="title"/>
          </p:nvPr>
        </p:nvSpPr>
        <p:spPr/>
        <p:txBody>
          <a:bodyPr/>
          <a:lstStyle/>
          <a:p>
            <a:r>
              <a:rPr lang="en-US" dirty="0" smtClean="0"/>
              <a:t>Implications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Implications</a:t>
            </a:r>
            <a:endParaRPr lang="en-AU" sz="4000" dirty="0"/>
          </a:p>
        </p:txBody>
      </p:sp>
      <p:sp>
        <p:nvSpPr>
          <p:cNvPr id="3" name="Content Placeholder 2"/>
          <p:cNvSpPr>
            <a:spLocks noGrp="1"/>
          </p:cNvSpPr>
          <p:nvPr>
            <p:ph sz="quarter" idx="1"/>
          </p:nvPr>
        </p:nvSpPr>
        <p:spPr/>
        <p:txBody>
          <a:bodyPr>
            <a:normAutofit fontScale="70000" lnSpcReduction="20000"/>
          </a:bodyPr>
          <a:lstStyle/>
          <a:p>
            <a:r>
              <a:rPr lang="en-IN" dirty="0" smtClean="0"/>
              <a:t>First Principles of Instruction</a:t>
            </a:r>
          </a:p>
          <a:p>
            <a:pPr lvl="1"/>
            <a:r>
              <a:rPr lang="en-IN" dirty="0" smtClean="0"/>
              <a:t>synthesized from instructional theories and models in the literature</a:t>
            </a:r>
          </a:p>
          <a:p>
            <a:pPr lvl="1"/>
            <a:r>
              <a:rPr lang="en-IN" dirty="0" smtClean="0"/>
              <a:t>empirically related </a:t>
            </a:r>
            <a:r>
              <a:rPr lang="en-IN" dirty="0" smtClean="0"/>
              <a:t>to </a:t>
            </a:r>
            <a:r>
              <a:rPr lang="en-IN" dirty="0" smtClean="0"/>
              <a:t>Academic Learning Time</a:t>
            </a:r>
            <a:endParaRPr lang="en-AU" dirty="0" smtClean="0"/>
          </a:p>
          <a:p>
            <a:r>
              <a:rPr lang="en-US" dirty="0" smtClean="0"/>
              <a:t>Academic Learning Time </a:t>
            </a:r>
            <a:r>
              <a:rPr lang="en-US" dirty="0" smtClean="0"/>
              <a:t>is </a:t>
            </a:r>
            <a:r>
              <a:rPr lang="en-IN" dirty="0" smtClean="0"/>
              <a:t>related </a:t>
            </a:r>
            <a:r>
              <a:rPr lang="en-IN" dirty="0" smtClean="0"/>
              <a:t>empirically to student learning </a:t>
            </a:r>
            <a:r>
              <a:rPr lang="en-AU" dirty="0" smtClean="0"/>
              <a:t>achievement</a:t>
            </a:r>
            <a:r>
              <a:rPr lang="en-AU" dirty="0" smtClean="0"/>
              <a:t>.  ALT is under control of students and thus instructors should not be held accountable.</a:t>
            </a:r>
            <a:endParaRPr lang="en-AU" dirty="0" smtClean="0"/>
          </a:p>
          <a:p>
            <a:r>
              <a:rPr lang="en-IN" dirty="0" smtClean="0"/>
              <a:t>However, instructors </a:t>
            </a:r>
            <a:r>
              <a:rPr lang="en-IN" i="1" dirty="0" smtClean="0"/>
              <a:t>could</a:t>
            </a:r>
            <a:r>
              <a:rPr lang="en-IN" dirty="0" smtClean="0"/>
              <a:t> be held accountable for using First Principles of Instruction (Frick, et al., 2010):</a:t>
            </a:r>
          </a:p>
          <a:p>
            <a:pPr lvl="1"/>
            <a:r>
              <a:rPr lang="en-IN" dirty="0" smtClean="0"/>
              <a:t>If students agreed that First Principles occurred, they were 3 times more likely to agree that they experienced ALT;</a:t>
            </a:r>
          </a:p>
          <a:p>
            <a:pPr lvl="1"/>
            <a:r>
              <a:rPr lang="en-IN" dirty="0" smtClean="0"/>
              <a:t>If s</a:t>
            </a:r>
            <a:r>
              <a:rPr lang="en-IN" dirty="0" smtClean="0"/>
              <a:t>tudents agreed that both First Principles and ALT occurred, they were 5 times more likely to be independently rated as HIGH masters of course objectives by their instructors;</a:t>
            </a:r>
          </a:p>
          <a:p>
            <a:pPr lvl="1"/>
            <a:r>
              <a:rPr lang="en-IN" dirty="0" smtClean="0"/>
              <a:t>If students did NOT agree that both </a:t>
            </a:r>
            <a:r>
              <a:rPr lang="en-IN" dirty="0" smtClean="0"/>
              <a:t>First Principles and ALT occurred, they </a:t>
            </a:r>
            <a:r>
              <a:rPr lang="en-IN" dirty="0" smtClean="0"/>
              <a:t>were26 </a:t>
            </a:r>
            <a:r>
              <a:rPr lang="en-IN" dirty="0" smtClean="0"/>
              <a:t>times more likely to be independently rated as </a:t>
            </a:r>
            <a:r>
              <a:rPr lang="en-IN" dirty="0" smtClean="0"/>
              <a:t>LOW masters </a:t>
            </a:r>
            <a:r>
              <a:rPr lang="en-IN" dirty="0" smtClean="0"/>
              <a:t>of course objectives by their </a:t>
            </a:r>
            <a:r>
              <a:rPr lang="en-IN" dirty="0" smtClean="0"/>
              <a:t>instructors.</a:t>
            </a:r>
            <a:endParaRPr lang="en-AU"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Background</a:t>
            </a:r>
            <a:endParaRPr lang="en-US" sz="4000" dirty="0"/>
          </a:p>
        </p:txBody>
      </p:sp>
      <p:sp>
        <p:nvSpPr>
          <p:cNvPr id="3" name="Content Placeholder 2"/>
          <p:cNvSpPr>
            <a:spLocks noGrp="1"/>
          </p:cNvSpPr>
          <p:nvPr>
            <p:ph sz="quarter" idx="1"/>
          </p:nvPr>
        </p:nvSpPr>
        <p:spPr/>
        <p:txBody>
          <a:bodyPr>
            <a:normAutofit/>
          </a:bodyPr>
          <a:lstStyle/>
          <a:p>
            <a:r>
              <a:rPr lang="en-US" dirty="0" smtClean="0"/>
              <a:t>Problem:  Beyond global ratings of quality, few items on course evaluation instruments are predictive of student learning achievement in higher education (Cohen, 1981; </a:t>
            </a:r>
            <a:r>
              <a:rPr lang="en-US" dirty="0" err="1" smtClean="0"/>
              <a:t>Kulik</a:t>
            </a:r>
            <a:r>
              <a:rPr lang="en-US" dirty="0" smtClean="0"/>
              <a:t>, 2001).</a:t>
            </a:r>
          </a:p>
          <a:p>
            <a:r>
              <a:rPr lang="en-US" dirty="0" smtClean="0"/>
              <a:t>If better items or scales can be developed which are reliable, valid, and more predictive of student learning, then use of course evaluations may better address accountability concerns in higher education.</a:t>
            </a:r>
            <a:endParaRPr lang="en-IN" dirty="0" smtClean="0"/>
          </a:p>
          <a:p>
            <a:endParaRPr lang="en-US" dirty="0" smtClean="0"/>
          </a:p>
          <a:p>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(cont’d)</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Frick, Chadha, Watson, et al. have developed Teaching and Learning Quality Scales (TALQ) to address this issue.</a:t>
            </a:r>
          </a:p>
          <a:p>
            <a:r>
              <a:rPr lang="en-US" dirty="0" smtClean="0"/>
              <a:t>To date, 3 empirical studies have been conducted on TALQ.</a:t>
            </a:r>
          </a:p>
          <a:p>
            <a:pPr lvl="1"/>
            <a:r>
              <a:rPr lang="en-US" dirty="0" smtClean="0"/>
              <a:t>Study 1:  140 students in 89 courses at multiple institutions.</a:t>
            </a:r>
          </a:p>
          <a:p>
            <a:pPr lvl="1"/>
            <a:r>
              <a:rPr lang="en-US" dirty="0" smtClean="0"/>
              <a:t>Study 2:  193 students in 111 courses at multiple institutions</a:t>
            </a:r>
          </a:p>
          <a:p>
            <a:pPr lvl="1"/>
            <a:r>
              <a:rPr lang="en-US" dirty="0" smtClean="0"/>
              <a:t>Study 3:  464 students in 12 courses at one institution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(cont’d)</a:t>
            </a:r>
            <a:endParaRPr lang="en-US" dirty="0"/>
          </a:p>
        </p:txBody>
      </p:sp>
      <p:sp>
        <p:nvSpPr>
          <p:cNvPr id="3" name="Content Placeholder 2"/>
          <p:cNvSpPr>
            <a:spLocks noGrp="1"/>
          </p:cNvSpPr>
          <p:nvPr>
            <p:ph sz="quarter" idx="1"/>
          </p:nvPr>
        </p:nvSpPr>
        <p:spPr/>
        <p:txBody>
          <a:bodyPr/>
          <a:lstStyle/>
          <a:p>
            <a:r>
              <a:rPr lang="en-US" dirty="0" smtClean="0"/>
              <a:t>Results from these 3 studies of TALQ revealed similar patterns of correlations among scales.</a:t>
            </a:r>
          </a:p>
          <a:p>
            <a:r>
              <a:rPr lang="en-US" dirty="0" smtClean="0"/>
              <a:t>In study #3, the major finding:  </a:t>
            </a:r>
          </a:p>
          <a:p>
            <a:pPr lvl="1"/>
            <a:r>
              <a:rPr lang="en-US" dirty="0" smtClean="0"/>
              <a:t>If students agreed that they experienced Academic Learning Time (ALT) </a:t>
            </a:r>
            <a:r>
              <a:rPr lang="en-US" dirty="0" smtClean="0">
                <a:solidFill>
                  <a:srgbClr val="FF0000"/>
                </a:solidFill>
              </a:rPr>
              <a:t>and</a:t>
            </a:r>
            <a:r>
              <a:rPr lang="en-US" dirty="0" smtClean="0"/>
              <a:t> they agreed that their instructors used First Principles of Instruction, </a:t>
            </a:r>
          </a:p>
          <a:p>
            <a:pPr lvl="1"/>
            <a:r>
              <a:rPr lang="en-US" dirty="0" smtClean="0"/>
              <a:t>then they were 5 times more likely to be high masters of course objectives according to independent instructor ratings.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Nine </a:t>
            </a:r>
            <a:r>
              <a:rPr lang="en-US" sz="4000" i="1" dirty="0" smtClean="0"/>
              <a:t>a priori</a:t>
            </a:r>
            <a:r>
              <a:rPr lang="en-US" sz="4000" dirty="0" smtClean="0"/>
              <a:t> TALQ </a:t>
            </a:r>
            <a:r>
              <a:rPr lang="en-US" sz="4000" dirty="0" smtClean="0"/>
              <a:t>Scales are based on extant  theory and empirical research</a:t>
            </a:r>
            <a:endParaRPr lang="en-US" sz="4000" dirty="0"/>
          </a:p>
        </p:txBody>
      </p:sp>
      <p:sp>
        <p:nvSpPr>
          <p:cNvPr id="3" name="Content Placeholder 2"/>
          <p:cNvSpPr>
            <a:spLocks noGrp="1"/>
          </p:cNvSpPr>
          <p:nvPr>
            <p:ph sz="quarter" idx="1"/>
          </p:nvPr>
        </p:nvSpPr>
        <p:spPr/>
        <p:txBody>
          <a:bodyPr>
            <a:normAutofit fontScale="85000" lnSpcReduction="20000"/>
          </a:bodyPr>
          <a:lstStyle/>
          <a:p>
            <a:r>
              <a:rPr lang="en-US" dirty="0" smtClean="0"/>
              <a:t>Academic Learning Time scale</a:t>
            </a:r>
          </a:p>
          <a:p>
            <a:r>
              <a:rPr lang="en-US" dirty="0" smtClean="0"/>
              <a:t>Learning progress scale</a:t>
            </a:r>
          </a:p>
          <a:p>
            <a:r>
              <a:rPr lang="en-US" dirty="0" smtClean="0"/>
              <a:t>Student satisfaction scale</a:t>
            </a:r>
          </a:p>
          <a:p>
            <a:r>
              <a:rPr lang="en-US" dirty="0" smtClean="0"/>
              <a:t>Global course and instructor quality items</a:t>
            </a:r>
          </a:p>
          <a:p>
            <a:r>
              <a:rPr lang="en-US" dirty="0" smtClean="0"/>
              <a:t>Authentic problems scale (Principle 1, First Principles of Instruction)</a:t>
            </a:r>
          </a:p>
          <a:p>
            <a:r>
              <a:rPr lang="en-US" dirty="0" smtClean="0"/>
              <a:t>Activation scale (Principle 2, First Principles of Instruction)</a:t>
            </a:r>
          </a:p>
          <a:p>
            <a:r>
              <a:rPr lang="en-US" dirty="0" smtClean="0"/>
              <a:t>Demonstration scale (Principle 3, First Principles of Instruction)</a:t>
            </a:r>
          </a:p>
          <a:p>
            <a:r>
              <a:rPr lang="en-US" dirty="0" smtClean="0"/>
              <a:t>Application scale (Principle 4, First Principles of Instruction)</a:t>
            </a:r>
          </a:p>
          <a:p>
            <a:r>
              <a:rPr lang="en-US" dirty="0" smtClean="0"/>
              <a:t>Integration scale (Principle 5, First Principles of Instruction)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present study</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Since the TALQ appears to have promise for predicting student academic learning time (ALT), </a:t>
            </a:r>
          </a:p>
          <a:p>
            <a:r>
              <a:rPr lang="en-US" dirty="0" smtClean="0"/>
              <a:t>And ALT is predictive of student learning achievement:</a:t>
            </a:r>
          </a:p>
          <a:p>
            <a:r>
              <a:rPr lang="en-US" dirty="0" smtClean="0"/>
              <a:t>W</a:t>
            </a:r>
            <a:r>
              <a:rPr lang="en-US" dirty="0" smtClean="0"/>
              <a:t>e next wanted to study in depth the dependability of TALQ scales in order to possibly:</a:t>
            </a:r>
          </a:p>
          <a:p>
            <a:pPr lvl="1"/>
            <a:r>
              <a:rPr lang="en-US" dirty="0" smtClean="0"/>
              <a:t>Shorten the instrument</a:t>
            </a:r>
          </a:p>
          <a:p>
            <a:pPr lvl="1"/>
            <a:r>
              <a:rPr lang="en-US" dirty="0" smtClean="0"/>
              <a:t>Improve problematic items</a:t>
            </a:r>
          </a:p>
          <a:p>
            <a:pPr lvl="1"/>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sp>
        <p:nvSpPr>
          <p:cNvPr id="2" name="Title 1"/>
          <p:cNvSpPr>
            <a:spLocks noGrp="1"/>
          </p:cNvSpPr>
          <p:nvPr>
            <p:ph type="title"/>
          </p:nvPr>
        </p:nvSpPr>
        <p:spPr/>
        <p:txBody>
          <a:bodyPr/>
          <a:lstStyle/>
          <a:p>
            <a:r>
              <a:rPr lang="en-US" dirty="0" smtClean="0"/>
              <a:t>Methods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TALQ Course Evaluation Instrument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40 </a:t>
            </a:r>
            <a:r>
              <a:rPr lang="en-US" dirty="0" smtClean="0"/>
              <a:t>items scrambled into a random order.</a:t>
            </a:r>
          </a:p>
          <a:p>
            <a:r>
              <a:rPr lang="en-US" dirty="0" smtClean="0"/>
              <a:t>No information about the scales to students.</a:t>
            </a:r>
          </a:p>
          <a:p>
            <a:r>
              <a:rPr lang="en-US" dirty="0" smtClean="0"/>
              <a:t>6 faculty members reviewed TALQ and suggested changing</a:t>
            </a:r>
            <a:br>
              <a:rPr lang="en-US" dirty="0" smtClean="0"/>
            </a:br>
            <a:r>
              <a:rPr lang="en-US" dirty="0" smtClean="0"/>
              <a:t>“real world problems” to “authentic problems”.</a:t>
            </a:r>
            <a:br>
              <a:rPr lang="en-US" dirty="0" smtClean="0"/>
            </a:br>
            <a:r>
              <a:rPr lang="en-US" dirty="0" smtClean="0"/>
              <a:t>Explanation about authentic problems was added.</a:t>
            </a:r>
            <a:br>
              <a:rPr lang="en-US" dirty="0" smtClean="0"/>
            </a:br>
            <a:r>
              <a:rPr lang="en-US" dirty="0" smtClean="0"/>
              <a:t/>
            </a:r>
            <a:br>
              <a:rPr lang="en-US" dirty="0" smtClean="0"/>
            </a:br>
            <a:r>
              <a:rPr lang="en-US" dirty="0" smtClean="0"/>
              <a:t> “Note:  In the items below,</a:t>
            </a:r>
            <a:r>
              <a:rPr lang="en-US" i="1" dirty="0" smtClean="0"/>
              <a:t> authentic problems</a:t>
            </a:r>
            <a:r>
              <a:rPr lang="en-US" dirty="0" smtClean="0"/>
              <a:t> or </a:t>
            </a:r>
            <a:r>
              <a:rPr lang="en-US" i="1" dirty="0" smtClean="0"/>
              <a:t>authentic tasks</a:t>
            </a:r>
            <a:r>
              <a:rPr lang="en-US" dirty="0" smtClean="0"/>
              <a:t> are meaningful learning activities that are clearly relevant to you at this time, and which may be useful to you in the future (e.g., in your chosen profession or field of work, in your life, etc.).”</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7644</TotalTime>
  <Words>3204</Words>
  <Application>Microsoft Office PowerPoint</Application>
  <PresentationFormat>On-screen Show (4:3)</PresentationFormat>
  <Paragraphs>270</Paragraphs>
  <Slides>26</Slides>
  <Notes>12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Median</vt:lpstr>
      <vt:lpstr>Dependability Of College Student Ratings Of Teaching And Learning Quality</vt:lpstr>
      <vt:lpstr>Introduction</vt:lpstr>
      <vt:lpstr>Background</vt:lpstr>
      <vt:lpstr>Background (cont’d)</vt:lpstr>
      <vt:lpstr>Background (cont’d)</vt:lpstr>
      <vt:lpstr>Nine a priori TALQ Scales are based on extant  theory and empirical research</vt:lpstr>
      <vt:lpstr>Purpose of present study</vt:lpstr>
      <vt:lpstr>Methods</vt:lpstr>
      <vt:lpstr>TALQ Course Evaluation Instrument</vt:lpstr>
      <vt:lpstr>Participants</vt:lpstr>
      <vt:lpstr>Generalizability Theory</vt:lpstr>
      <vt:lpstr>Dependability (Reliability) of Student Ratings</vt:lpstr>
      <vt:lpstr>Generalizability Theory</vt:lpstr>
      <vt:lpstr>Results</vt:lpstr>
      <vt:lpstr>Authentic Problems Scale</vt:lpstr>
      <vt:lpstr>Activation Scale</vt:lpstr>
      <vt:lpstr>Demonstration Scale</vt:lpstr>
      <vt:lpstr>Application Scale</vt:lpstr>
      <vt:lpstr>Integration Scale</vt:lpstr>
      <vt:lpstr>Academic Learning Time Scale</vt:lpstr>
      <vt:lpstr>Learning Progress Scale</vt:lpstr>
      <vt:lpstr>Global Instructor and Course Quality Scale</vt:lpstr>
      <vt:lpstr>Student Satisfaction Scale</vt:lpstr>
      <vt:lpstr>Final TALQ Instrument</vt:lpstr>
      <vt:lpstr>Implications</vt:lpstr>
      <vt:lpstr>Implications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Dependability Of College Student Ratings Of Teaching And Learning Quality</dc:title>
  <dc:creator>ashish</dc:creator>
  <cp:lastModifiedBy>Theodore W. Frick</cp:lastModifiedBy>
  <cp:revision>441</cp:revision>
  <dcterms:created xsi:type="dcterms:W3CDTF">2006-08-16T00:00:00Z</dcterms:created>
  <dcterms:modified xsi:type="dcterms:W3CDTF">2011-04-06T15:49:42Z</dcterms:modified>
</cp:coreProperties>
</file>